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5" r:id="rId6"/>
    <p:sldId id="270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D82006-6BBF-C0B6-96EF-FAFEAE74A741}" name="Pradyumna S" initials="PS" userId="a5f84fc89079df5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97A9F-3C02-4C73-B706-91EC5F3E4C7B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C278ACD-135F-4E5B-997E-4317EE57B96E}">
      <dgm:prSet/>
      <dgm:spPr/>
      <dgm:t>
        <a:bodyPr/>
        <a:lstStyle/>
        <a:p>
          <a:r>
            <a:rPr lang="en-US" b="1" i="0"/>
            <a:t>Evaluation Metrics Explained</a:t>
          </a:r>
          <a:r>
            <a:rPr lang="en-US" b="0" i="0"/>
            <a:t>:</a:t>
          </a:r>
          <a:endParaRPr lang="en-US"/>
        </a:p>
      </dgm:t>
    </dgm:pt>
    <dgm:pt modelId="{5059C13C-95FE-4FF3-B60C-48D4D86FF23E}" type="parTrans" cxnId="{F88B7B1D-C9C9-4A86-B165-F60F01E8B88A}">
      <dgm:prSet/>
      <dgm:spPr/>
      <dgm:t>
        <a:bodyPr/>
        <a:lstStyle/>
        <a:p>
          <a:endParaRPr lang="en-US"/>
        </a:p>
      </dgm:t>
    </dgm:pt>
    <dgm:pt modelId="{690B2733-5E7D-4613-8771-1D5562CDDA81}" type="sibTrans" cxnId="{F88B7B1D-C9C9-4A86-B165-F60F01E8B88A}">
      <dgm:prSet/>
      <dgm:spPr/>
      <dgm:t>
        <a:bodyPr/>
        <a:lstStyle/>
        <a:p>
          <a:endParaRPr lang="en-US"/>
        </a:p>
      </dgm:t>
    </dgm:pt>
    <dgm:pt modelId="{611890AD-1FCF-443F-8E7C-D3929D1EE222}">
      <dgm:prSet/>
      <dgm:spPr/>
      <dgm:t>
        <a:bodyPr/>
        <a:lstStyle/>
        <a:p>
          <a:r>
            <a:rPr lang="en-US" b="0" i="0"/>
            <a:t>Our model assessment relies on accuracy, precision, recall, F1 score, and ROC AUC to ensure a comprehensive evaluation.</a:t>
          </a:r>
          <a:endParaRPr lang="en-US"/>
        </a:p>
      </dgm:t>
    </dgm:pt>
    <dgm:pt modelId="{E23CA947-2467-44D5-AF0B-C93CBFECA757}" type="parTrans" cxnId="{D0193472-55D8-486A-B95C-8B1B5DE1DD50}">
      <dgm:prSet/>
      <dgm:spPr/>
      <dgm:t>
        <a:bodyPr/>
        <a:lstStyle/>
        <a:p>
          <a:endParaRPr lang="en-US"/>
        </a:p>
      </dgm:t>
    </dgm:pt>
    <dgm:pt modelId="{FD03866B-F2EB-47C7-9665-8D91424B7590}" type="sibTrans" cxnId="{D0193472-55D8-486A-B95C-8B1B5DE1DD50}">
      <dgm:prSet/>
      <dgm:spPr/>
      <dgm:t>
        <a:bodyPr/>
        <a:lstStyle/>
        <a:p>
          <a:endParaRPr lang="en-US"/>
        </a:p>
      </dgm:t>
    </dgm:pt>
    <dgm:pt modelId="{E5DEDCA6-92B3-4DDB-8C92-A10C99D63227}">
      <dgm:prSet/>
      <dgm:spPr/>
      <dgm:t>
        <a:bodyPr/>
        <a:lstStyle/>
        <a:p>
          <a:r>
            <a:rPr lang="en-US" b="0" i="0"/>
            <a:t>Accuracy measures overall correctness, precision focuses on the reliability of positive predictions, recall assesses the model's ability to identify all relevant cases, F1 score provides a balance between precision and recall, and ROC AUC reflects performance across all classification thresholds.</a:t>
          </a:r>
          <a:endParaRPr lang="en-US"/>
        </a:p>
      </dgm:t>
    </dgm:pt>
    <dgm:pt modelId="{4055B3EE-8335-4275-AF72-D17E63008422}" type="parTrans" cxnId="{A8B09934-2127-4F0B-98EA-C5E1650C49E9}">
      <dgm:prSet/>
      <dgm:spPr/>
      <dgm:t>
        <a:bodyPr/>
        <a:lstStyle/>
        <a:p>
          <a:endParaRPr lang="en-US"/>
        </a:p>
      </dgm:t>
    </dgm:pt>
    <dgm:pt modelId="{4772D03E-F826-400A-A553-ECA819FA477A}" type="sibTrans" cxnId="{A8B09934-2127-4F0B-98EA-C5E1650C49E9}">
      <dgm:prSet/>
      <dgm:spPr/>
      <dgm:t>
        <a:bodyPr/>
        <a:lstStyle/>
        <a:p>
          <a:endParaRPr lang="en-US"/>
        </a:p>
      </dgm:t>
    </dgm:pt>
    <dgm:pt modelId="{85B551B1-4D9E-4B51-B248-0229F17E848C}">
      <dgm:prSet/>
      <dgm:spPr/>
      <dgm:t>
        <a:bodyPr/>
        <a:lstStyle/>
        <a:p>
          <a:r>
            <a:rPr lang="en-US" b="1" i="0"/>
            <a:t>Business Impact of Prediction Errors</a:t>
          </a:r>
          <a:r>
            <a:rPr lang="en-US" b="0" i="0"/>
            <a:t>:</a:t>
          </a:r>
          <a:endParaRPr lang="en-US"/>
        </a:p>
      </dgm:t>
    </dgm:pt>
    <dgm:pt modelId="{48C57319-C250-4AE8-9C10-3C9A71250830}" type="parTrans" cxnId="{2890999D-B302-45DA-9CE7-7FC57B8F2E84}">
      <dgm:prSet/>
      <dgm:spPr/>
      <dgm:t>
        <a:bodyPr/>
        <a:lstStyle/>
        <a:p>
          <a:endParaRPr lang="en-US"/>
        </a:p>
      </dgm:t>
    </dgm:pt>
    <dgm:pt modelId="{D1C2BBA1-8D8C-40A6-8A1F-68739286ACAC}" type="sibTrans" cxnId="{2890999D-B302-45DA-9CE7-7FC57B8F2E84}">
      <dgm:prSet/>
      <dgm:spPr/>
      <dgm:t>
        <a:bodyPr/>
        <a:lstStyle/>
        <a:p>
          <a:endParaRPr lang="en-US"/>
        </a:p>
      </dgm:t>
    </dgm:pt>
    <dgm:pt modelId="{ED274C3A-E362-4D93-9E9C-508E6A54C25F}">
      <dgm:prSet/>
      <dgm:spPr/>
      <dgm:t>
        <a:bodyPr/>
        <a:lstStyle/>
        <a:p>
          <a:r>
            <a:rPr lang="en-US" b="0" i="0"/>
            <a:t>False Positives (predicting satisfaction incorrectly): May lead to complacency in service improvement, risking future customer loyalty and revenue.</a:t>
          </a:r>
          <a:endParaRPr lang="en-US"/>
        </a:p>
      </dgm:t>
    </dgm:pt>
    <dgm:pt modelId="{16841DC0-3CC1-479E-8493-42BBACF837FD}" type="parTrans" cxnId="{2076CC1F-C745-4782-BB7B-56E1752E214C}">
      <dgm:prSet/>
      <dgm:spPr/>
      <dgm:t>
        <a:bodyPr/>
        <a:lstStyle/>
        <a:p>
          <a:endParaRPr lang="en-US"/>
        </a:p>
      </dgm:t>
    </dgm:pt>
    <dgm:pt modelId="{9CC4CBF3-C0C5-4FB6-9967-28CADBDC9056}" type="sibTrans" cxnId="{2076CC1F-C745-4782-BB7B-56E1752E214C}">
      <dgm:prSet/>
      <dgm:spPr/>
      <dgm:t>
        <a:bodyPr/>
        <a:lstStyle/>
        <a:p>
          <a:endParaRPr lang="en-US"/>
        </a:p>
      </dgm:t>
    </dgm:pt>
    <dgm:pt modelId="{796B4A84-8021-4CFD-85B7-FBF3B920F087}">
      <dgm:prSet/>
      <dgm:spPr/>
      <dgm:t>
        <a:bodyPr/>
        <a:lstStyle/>
        <a:p>
          <a:r>
            <a:rPr lang="en-US" b="0" i="0"/>
            <a:t>False Negatives (missing unsatisfied customers): Critical as it may result in loss of customers and tarnish brand reputation if not addressed promptly.</a:t>
          </a:r>
          <a:endParaRPr lang="en-US"/>
        </a:p>
      </dgm:t>
    </dgm:pt>
    <dgm:pt modelId="{C4332DDB-A39D-4868-AEEB-53495ED651BA}" type="parTrans" cxnId="{400C0DF2-40A6-45DD-A95A-3D068D5258DF}">
      <dgm:prSet/>
      <dgm:spPr/>
      <dgm:t>
        <a:bodyPr/>
        <a:lstStyle/>
        <a:p>
          <a:endParaRPr lang="en-US"/>
        </a:p>
      </dgm:t>
    </dgm:pt>
    <dgm:pt modelId="{C7D176FD-9B35-46E2-83EA-8E5937E1D767}" type="sibTrans" cxnId="{400C0DF2-40A6-45DD-A95A-3D068D5258DF}">
      <dgm:prSet/>
      <dgm:spPr/>
      <dgm:t>
        <a:bodyPr/>
        <a:lstStyle/>
        <a:p>
          <a:endParaRPr lang="en-US"/>
        </a:p>
      </dgm:t>
    </dgm:pt>
    <dgm:pt modelId="{45FE7DEE-271C-4C7C-AA39-133894C6D163}">
      <dgm:prSet/>
      <dgm:spPr/>
      <dgm:t>
        <a:bodyPr/>
        <a:lstStyle/>
        <a:p>
          <a:r>
            <a:rPr lang="en-US" b="1" i="0"/>
            <a:t>Financial Implications of Model Choices</a:t>
          </a:r>
          <a:r>
            <a:rPr lang="en-US" b="0" i="0"/>
            <a:t>:</a:t>
          </a:r>
          <a:endParaRPr lang="en-US"/>
        </a:p>
      </dgm:t>
    </dgm:pt>
    <dgm:pt modelId="{2F337421-A115-401E-BDE4-A2B8BBF2492F}" type="parTrans" cxnId="{94A622C4-0E2C-4015-AFBB-513E7F186BC5}">
      <dgm:prSet/>
      <dgm:spPr/>
      <dgm:t>
        <a:bodyPr/>
        <a:lstStyle/>
        <a:p>
          <a:endParaRPr lang="en-US"/>
        </a:p>
      </dgm:t>
    </dgm:pt>
    <dgm:pt modelId="{3EDB0A7F-AF31-4082-88B5-89FB27BB42F3}" type="sibTrans" cxnId="{94A622C4-0E2C-4015-AFBB-513E7F186BC5}">
      <dgm:prSet/>
      <dgm:spPr/>
      <dgm:t>
        <a:bodyPr/>
        <a:lstStyle/>
        <a:p>
          <a:endParaRPr lang="en-US"/>
        </a:p>
      </dgm:t>
    </dgm:pt>
    <dgm:pt modelId="{D4BFC40C-6250-4549-80E6-D9D5630827B3}">
      <dgm:prSet/>
      <dgm:spPr/>
      <dgm:t>
        <a:bodyPr/>
        <a:lstStyle/>
        <a:p>
          <a:r>
            <a:rPr lang="en-US" b="0" i="0"/>
            <a:t>Our analysis incorporates potential financial losses from prediction errors, emphasizing models that minimize costly mistakes.</a:t>
          </a:r>
          <a:endParaRPr lang="en-US"/>
        </a:p>
      </dgm:t>
    </dgm:pt>
    <dgm:pt modelId="{4C36FE00-14D9-4400-A710-9A6B61F8FB5E}" type="parTrans" cxnId="{A14C2789-A716-4BFA-ACFD-808BEB7128CD}">
      <dgm:prSet/>
      <dgm:spPr/>
      <dgm:t>
        <a:bodyPr/>
        <a:lstStyle/>
        <a:p>
          <a:endParaRPr lang="en-US"/>
        </a:p>
      </dgm:t>
    </dgm:pt>
    <dgm:pt modelId="{35FA716D-EBA8-4BA7-9390-696C28EDFE77}" type="sibTrans" cxnId="{A14C2789-A716-4BFA-ACFD-808BEB7128CD}">
      <dgm:prSet/>
      <dgm:spPr/>
      <dgm:t>
        <a:bodyPr/>
        <a:lstStyle/>
        <a:p>
          <a:endParaRPr lang="en-US"/>
        </a:p>
      </dgm:t>
    </dgm:pt>
    <dgm:pt modelId="{2EFEF992-2911-4D71-B2CF-D378B5F54D2F}">
      <dgm:prSet/>
      <dgm:spPr/>
      <dgm:t>
        <a:bodyPr/>
        <a:lstStyle/>
        <a:p>
          <a:r>
            <a:rPr lang="en-US" b="0" i="0"/>
            <a:t>The chosen metrics facilitate a decision-making framework that prioritizes customer retention and satisfaction, integral to long-term profitability.</a:t>
          </a:r>
          <a:endParaRPr lang="en-US"/>
        </a:p>
      </dgm:t>
    </dgm:pt>
    <dgm:pt modelId="{64CE7E72-2E96-445C-A0B5-B39B6236CEE2}" type="parTrans" cxnId="{7B1FBBC8-BC9F-4CD7-BAB0-FF788DD48FB2}">
      <dgm:prSet/>
      <dgm:spPr/>
      <dgm:t>
        <a:bodyPr/>
        <a:lstStyle/>
        <a:p>
          <a:endParaRPr lang="en-US"/>
        </a:p>
      </dgm:t>
    </dgm:pt>
    <dgm:pt modelId="{8CA74C84-D859-4B5B-99A6-E97335B1B392}" type="sibTrans" cxnId="{7B1FBBC8-BC9F-4CD7-BAB0-FF788DD48FB2}">
      <dgm:prSet/>
      <dgm:spPr/>
      <dgm:t>
        <a:bodyPr/>
        <a:lstStyle/>
        <a:p>
          <a:endParaRPr lang="en-US"/>
        </a:p>
      </dgm:t>
    </dgm:pt>
    <dgm:pt modelId="{925E9606-C88D-41AB-B8B8-AEDAE3E40A73}">
      <dgm:prSet/>
      <dgm:spPr/>
      <dgm:t>
        <a:bodyPr/>
        <a:lstStyle/>
        <a:p>
          <a:r>
            <a:rPr lang="en-US" b="1" i="0"/>
            <a:t>Recommendation for Model Adoption</a:t>
          </a:r>
          <a:r>
            <a:rPr lang="en-US" b="0" i="0"/>
            <a:t>:</a:t>
          </a:r>
          <a:endParaRPr lang="en-US"/>
        </a:p>
      </dgm:t>
    </dgm:pt>
    <dgm:pt modelId="{D1E78840-B4D9-4AD3-B840-497ED86BC52B}" type="parTrans" cxnId="{1D22AA3D-586D-4639-90E5-A91888AA41C0}">
      <dgm:prSet/>
      <dgm:spPr/>
      <dgm:t>
        <a:bodyPr/>
        <a:lstStyle/>
        <a:p>
          <a:endParaRPr lang="en-US"/>
        </a:p>
      </dgm:t>
    </dgm:pt>
    <dgm:pt modelId="{1B47C2DF-F139-487E-B413-2711E827653E}" type="sibTrans" cxnId="{1D22AA3D-586D-4639-90E5-A91888AA41C0}">
      <dgm:prSet/>
      <dgm:spPr/>
      <dgm:t>
        <a:bodyPr/>
        <a:lstStyle/>
        <a:p>
          <a:endParaRPr lang="en-US"/>
        </a:p>
      </dgm:t>
    </dgm:pt>
    <dgm:pt modelId="{5B49C5B1-5AEC-4905-AE65-181039A8D63D}">
      <dgm:prSet/>
      <dgm:spPr/>
      <dgm:t>
        <a:bodyPr/>
        <a:lstStyle/>
        <a:p>
          <a:r>
            <a:rPr lang="en-US" b="0" i="0" dirty="0"/>
            <a:t>We recommend the Random Forest model, which offers a compelling balance between prediction accuracy, processing speed, and associated costs.</a:t>
          </a:r>
          <a:endParaRPr lang="en-US" dirty="0"/>
        </a:p>
      </dgm:t>
    </dgm:pt>
    <dgm:pt modelId="{830DD74A-2CA0-4D1D-88E0-2985ABF0FD7D}" type="parTrans" cxnId="{DF481CD6-399E-48AC-8341-3C4312883DC1}">
      <dgm:prSet/>
      <dgm:spPr/>
      <dgm:t>
        <a:bodyPr/>
        <a:lstStyle/>
        <a:p>
          <a:endParaRPr lang="en-US"/>
        </a:p>
      </dgm:t>
    </dgm:pt>
    <dgm:pt modelId="{8DB75778-D338-4987-A3E4-C95926894DDC}" type="sibTrans" cxnId="{DF481CD6-399E-48AC-8341-3C4312883DC1}">
      <dgm:prSet/>
      <dgm:spPr/>
      <dgm:t>
        <a:bodyPr/>
        <a:lstStyle/>
        <a:p>
          <a:endParaRPr lang="en-US"/>
        </a:p>
      </dgm:t>
    </dgm:pt>
    <dgm:pt modelId="{DD10BC9E-39A5-44F7-84C1-D9D75ED99242}">
      <dgm:prSet/>
      <dgm:spPr/>
      <dgm:t>
        <a:bodyPr/>
        <a:lstStyle/>
        <a:p>
          <a:r>
            <a:rPr lang="en-US" b="0" i="0" dirty="0"/>
            <a:t>Random Forest strikes a balance between accuracy, speed, and cost, making it an optimal choice for our business needs.</a:t>
          </a:r>
          <a:endParaRPr lang="en-US" dirty="0"/>
        </a:p>
      </dgm:t>
    </dgm:pt>
    <dgm:pt modelId="{94B01775-7507-477E-939E-4664D5FEEE78}" type="parTrans" cxnId="{9A08C135-18CA-479B-AFCB-F2608298371A}">
      <dgm:prSet/>
      <dgm:spPr/>
      <dgm:t>
        <a:bodyPr/>
        <a:lstStyle/>
        <a:p>
          <a:endParaRPr lang="en-US"/>
        </a:p>
      </dgm:t>
    </dgm:pt>
    <dgm:pt modelId="{4DEB615A-1394-47C1-8450-EB81CD9B1304}" type="sibTrans" cxnId="{9A08C135-18CA-479B-AFCB-F2608298371A}">
      <dgm:prSet/>
      <dgm:spPr/>
      <dgm:t>
        <a:bodyPr/>
        <a:lstStyle/>
        <a:p>
          <a:endParaRPr lang="en-US"/>
        </a:p>
      </dgm:t>
    </dgm:pt>
    <dgm:pt modelId="{EBB61090-CBD1-4FDA-AF6E-5BC88D3F039D}" type="pres">
      <dgm:prSet presAssocID="{58D97A9F-3C02-4C73-B706-91EC5F3E4C7B}" presName="linear" presStyleCnt="0">
        <dgm:presLayoutVars>
          <dgm:dir/>
          <dgm:animLvl val="lvl"/>
          <dgm:resizeHandles val="exact"/>
        </dgm:presLayoutVars>
      </dgm:prSet>
      <dgm:spPr/>
    </dgm:pt>
    <dgm:pt modelId="{3FBFCD64-0EAA-44EF-88B7-AABDF5C062CE}" type="pres">
      <dgm:prSet presAssocID="{CC278ACD-135F-4E5B-997E-4317EE57B96E}" presName="parentLin" presStyleCnt="0"/>
      <dgm:spPr/>
    </dgm:pt>
    <dgm:pt modelId="{EFF92D00-FF00-473F-A044-ABEF8B4509DF}" type="pres">
      <dgm:prSet presAssocID="{CC278ACD-135F-4E5B-997E-4317EE57B96E}" presName="parentLeftMargin" presStyleLbl="node1" presStyleIdx="0" presStyleCnt="4"/>
      <dgm:spPr/>
    </dgm:pt>
    <dgm:pt modelId="{E14E86E3-372C-4F11-A246-D12517467EDC}" type="pres">
      <dgm:prSet presAssocID="{CC278ACD-135F-4E5B-997E-4317EE57B96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317242C-9EB3-43FC-B8E0-3D82C0A4E4C2}" type="pres">
      <dgm:prSet presAssocID="{CC278ACD-135F-4E5B-997E-4317EE57B96E}" presName="negativeSpace" presStyleCnt="0"/>
      <dgm:spPr/>
    </dgm:pt>
    <dgm:pt modelId="{020C8E2A-B253-435C-AEE4-7A15D65BB66E}" type="pres">
      <dgm:prSet presAssocID="{CC278ACD-135F-4E5B-997E-4317EE57B96E}" presName="childText" presStyleLbl="conFgAcc1" presStyleIdx="0" presStyleCnt="4">
        <dgm:presLayoutVars>
          <dgm:bulletEnabled val="1"/>
        </dgm:presLayoutVars>
      </dgm:prSet>
      <dgm:spPr/>
    </dgm:pt>
    <dgm:pt modelId="{FD0A11C2-C25F-4FB8-AC0F-97D0D4C48F65}" type="pres">
      <dgm:prSet presAssocID="{690B2733-5E7D-4613-8771-1D5562CDDA81}" presName="spaceBetweenRectangles" presStyleCnt="0"/>
      <dgm:spPr/>
    </dgm:pt>
    <dgm:pt modelId="{5A90BB10-E237-4EBC-9384-17BBBB2FDD46}" type="pres">
      <dgm:prSet presAssocID="{85B551B1-4D9E-4B51-B248-0229F17E848C}" presName="parentLin" presStyleCnt="0"/>
      <dgm:spPr/>
    </dgm:pt>
    <dgm:pt modelId="{AC272C5C-AEE4-4E06-A8A0-E75B44F4990D}" type="pres">
      <dgm:prSet presAssocID="{85B551B1-4D9E-4B51-B248-0229F17E848C}" presName="parentLeftMargin" presStyleLbl="node1" presStyleIdx="0" presStyleCnt="4"/>
      <dgm:spPr/>
    </dgm:pt>
    <dgm:pt modelId="{9D73046E-FF54-4110-8D8D-9B5DDC0FD325}" type="pres">
      <dgm:prSet presAssocID="{85B551B1-4D9E-4B51-B248-0229F17E848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6AF8D8-2E90-40C1-8CFB-E52BEE05E147}" type="pres">
      <dgm:prSet presAssocID="{85B551B1-4D9E-4B51-B248-0229F17E848C}" presName="negativeSpace" presStyleCnt="0"/>
      <dgm:spPr/>
    </dgm:pt>
    <dgm:pt modelId="{FA0DB400-6ABF-49EE-BF9B-F66E1F04BE1A}" type="pres">
      <dgm:prSet presAssocID="{85B551B1-4D9E-4B51-B248-0229F17E848C}" presName="childText" presStyleLbl="conFgAcc1" presStyleIdx="1" presStyleCnt="4">
        <dgm:presLayoutVars>
          <dgm:bulletEnabled val="1"/>
        </dgm:presLayoutVars>
      </dgm:prSet>
      <dgm:spPr/>
    </dgm:pt>
    <dgm:pt modelId="{DEFB9E98-F81F-4926-BE04-83C423544361}" type="pres">
      <dgm:prSet presAssocID="{D1C2BBA1-8D8C-40A6-8A1F-68739286ACAC}" presName="spaceBetweenRectangles" presStyleCnt="0"/>
      <dgm:spPr/>
    </dgm:pt>
    <dgm:pt modelId="{529E30B7-D491-410F-9F3D-A49EDCEC2410}" type="pres">
      <dgm:prSet presAssocID="{45FE7DEE-271C-4C7C-AA39-133894C6D163}" presName="parentLin" presStyleCnt="0"/>
      <dgm:spPr/>
    </dgm:pt>
    <dgm:pt modelId="{4E4DE8C0-E9C8-4DDB-85D1-1E5993D285CD}" type="pres">
      <dgm:prSet presAssocID="{45FE7DEE-271C-4C7C-AA39-133894C6D163}" presName="parentLeftMargin" presStyleLbl="node1" presStyleIdx="1" presStyleCnt="4"/>
      <dgm:spPr/>
    </dgm:pt>
    <dgm:pt modelId="{D4EE076B-BBD7-4FCE-BE7E-7595A461F668}" type="pres">
      <dgm:prSet presAssocID="{45FE7DEE-271C-4C7C-AA39-133894C6D16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2B91282-F478-4B8C-B057-19A4E7554E2A}" type="pres">
      <dgm:prSet presAssocID="{45FE7DEE-271C-4C7C-AA39-133894C6D163}" presName="negativeSpace" presStyleCnt="0"/>
      <dgm:spPr/>
    </dgm:pt>
    <dgm:pt modelId="{DE89757A-B431-49D7-A279-ECE61E79B903}" type="pres">
      <dgm:prSet presAssocID="{45FE7DEE-271C-4C7C-AA39-133894C6D163}" presName="childText" presStyleLbl="conFgAcc1" presStyleIdx="2" presStyleCnt="4">
        <dgm:presLayoutVars>
          <dgm:bulletEnabled val="1"/>
        </dgm:presLayoutVars>
      </dgm:prSet>
      <dgm:spPr/>
    </dgm:pt>
    <dgm:pt modelId="{1587DE1F-2916-4A12-9FBE-E550F54EAE25}" type="pres">
      <dgm:prSet presAssocID="{3EDB0A7F-AF31-4082-88B5-89FB27BB42F3}" presName="spaceBetweenRectangles" presStyleCnt="0"/>
      <dgm:spPr/>
    </dgm:pt>
    <dgm:pt modelId="{73B89D83-414D-45D8-9B0B-63C5E86D83FC}" type="pres">
      <dgm:prSet presAssocID="{925E9606-C88D-41AB-B8B8-AEDAE3E40A73}" presName="parentLin" presStyleCnt="0"/>
      <dgm:spPr/>
    </dgm:pt>
    <dgm:pt modelId="{EB656F78-231D-4412-8838-3CB1F7B5A223}" type="pres">
      <dgm:prSet presAssocID="{925E9606-C88D-41AB-B8B8-AEDAE3E40A73}" presName="parentLeftMargin" presStyleLbl="node1" presStyleIdx="2" presStyleCnt="4"/>
      <dgm:spPr/>
    </dgm:pt>
    <dgm:pt modelId="{59DA2CEB-AE4B-4C75-8DA7-17F1B2967574}" type="pres">
      <dgm:prSet presAssocID="{925E9606-C88D-41AB-B8B8-AEDAE3E40A7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F0BDB51-A598-4B3C-B617-E3C1CBBB2948}" type="pres">
      <dgm:prSet presAssocID="{925E9606-C88D-41AB-B8B8-AEDAE3E40A73}" presName="negativeSpace" presStyleCnt="0"/>
      <dgm:spPr/>
    </dgm:pt>
    <dgm:pt modelId="{DE62350A-45BE-4BB4-8E85-1B8D26629607}" type="pres">
      <dgm:prSet presAssocID="{925E9606-C88D-41AB-B8B8-AEDAE3E40A7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6E56305-2D03-47D9-9C2A-AAA8607B6BC3}" type="presOf" srcId="{58D97A9F-3C02-4C73-B706-91EC5F3E4C7B}" destId="{EBB61090-CBD1-4FDA-AF6E-5BC88D3F039D}" srcOrd="0" destOrd="0" presId="urn:microsoft.com/office/officeart/2005/8/layout/list1"/>
    <dgm:cxn modelId="{91BE9507-5197-45F9-AA7C-D5B731100B7A}" type="presOf" srcId="{85B551B1-4D9E-4B51-B248-0229F17E848C}" destId="{9D73046E-FF54-4110-8D8D-9B5DDC0FD325}" srcOrd="1" destOrd="0" presId="urn:microsoft.com/office/officeart/2005/8/layout/list1"/>
    <dgm:cxn modelId="{EB13ED0F-3C0A-4C7D-8EF2-5811E10F8BC6}" type="presOf" srcId="{DD10BC9E-39A5-44F7-84C1-D9D75ED99242}" destId="{DE62350A-45BE-4BB4-8E85-1B8D26629607}" srcOrd="0" destOrd="1" presId="urn:microsoft.com/office/officeart/2005/8/layout/list1"/>
    <dgm:cxn modelId="{C33BB414-D78C-4FE6-B87E-3D37AEB3878B}" type="presOf" srcId="{E5DEDCA6-92B3-4DDB-8C92-A10C99D63227}" destId="{020C8E2A-B253-435C-AEE4-7A15D65BB66E}" srcOrd="0" destOrd="1" presId="urn:microsoft.com/office/officeart/2005/8/layout/list1"/>
    <dgm:cxn modelId="{F88B7B1D-C9C9-4A86-B165-F60F01E8B88A}" srcId="{58D97A9F-3C02-4C73-B706-91EC5F3E4C7B}" destId="{CC278ACD-135F-4E5B-997E-4317EE57B96E}" srcOrd="0" destOrd="0" parTransId="{5059C13C-95FE-4FF3-B60C-48D4D86FF23E}" sibTransId="{690B2733-5E7D-4613-8771-1D5562CDDA81}"/>
    <dgm:cxn modelId="{2076CC1F-C745-4782-BB7B-56E1752E214C}" srcId="{85B551B1-4D9E-4B51-B248-0229F17E848C}" destId="{ED274C3A-E362-4D93-9E9C-508E6A54C25F}" srcOrd="0" destOrd="0" parTransId="{16841DC0-3CC1-479E-8493-42BBACF837FD}" sibTransId="{9CC4CBF3-C0C5-4FB6-9967-28CADBDC9056}"/>
    <dgm:cxn modelId="{A8B09934-2127-4F0B-98EA-C5E1650C49E9}" srcId="{CC278ACD-135F-4E5B-997E-4317EE57B96E}" destId="{E5DEDCA6-92B3-4DDB-8C92-A10C99D63227}" srcOrd="1" destOrd="0" parTransId="{4055B3EE-8335-4275-AF72-D17E63008422}" sibTransId="{4772D03E-F826-400A-A553-ECA819FA477A}"/>
    <dgm:cxn modelId="{9A08C135-18CA-479B-AFCB-F2608298371A}" srcId="{925E9606-C88D-41AB-B8B8-AEDAE3E40A73}" destId="{DD10BC9E-39A5-44F7-84C1-D9D75ED99242}" srcOrd="1" destOrd="0" parTransId="{94B01775-7507-477E-939E-4664D5FEEE78}" sibTransId="{4DEB615A-1394-47C1-8450-EB81CD9B1304}"/>
    <dgm:cxn modelId="{1D22AA3D-586D-4639-90E5-A91888AA41C0}" srcId="{58D97A9F-3C02-4C73-B706-91EC5F3E4C7B}" destId="{925E9606-C88D-41AB-B8B8-AEDAE3E40A73}" srcOrd="3" destOrd="0" parTransId="{D1E78840-B4D9-4AD3-B840-497ED86BC52B}" sibTransId="{1B47C2DF-F139-487E-B413-2711E827653E}"/>
    <dgm:cxn modelId="{3D9B8243-8C85-4A4C-A99F-C32E356D8054}" type="presOf" srcId="{5B49C5B1-5AEC-4905-AE65-181039A8D63D}" destId="{DE62350A-45BE-4BB4-8E85-1B8D26629607}" srcOrd="0" destOrd="0" presId="urn:microsoft.com/office/officeart/2005/8/layout/list1"/>
    <dgm:cxn modelId="{57D8BB69-7B0B-4775-9D79-B8DB0D09E7D0}" type="presOf" srcId="{CC278ACD-135F-4E5B-997E-4317EE57B96E}" destId="{E14E86E3-372C-4F11-A246-D12517467EDC}" srcOrd="1" destOrd="0" presId="urn:microsoft.com/office/officeart/2005/8/layout/list1"/>
    <dgm:cxn modelId="{D0193472-55D8-486A-B95C-8B1B5DE1DD50}" srcId="{CC278ACD-135F-4E5B-997E-4317EE57B96E}" destId="{611890AD-1FCF-443F-8E7C-D3929D1EE222}" srcOrd="0" destOrd="0" parTransId="{E23CA947-2467-44D5-AF0B-C93CBFECA757}" sibTransId="{FD03866B-F2EB-47C7-9665-8D91424B7590}"/>
    <dgm:cxn modelId="{97EB4C76-CAB7-41C6-B1D1-E662789A50BC}" type="presOf" srcId="{45FE7DEE-271C-4C7C-AA39-133894C6D163}" destId="{D4EE076B-BBD7-4FCE-BE7E-7595A461F668}" srcOrd="1" destOrd="0" presId="urn:microsoft.com/office/officeart/2005/8/layout/list1"/>
    <dgm:cxn modelId="{4CAF9056-448B-4AC9-BCCD-4E83C44AD9AA}" type="presOf" srcId="{ED274C3A-E362-4D93-9E9C-508E6A54C25F}" destId="{FA0DB400-6ABF-49EE-BF9B-F66E1F04BE1A}" srcOrd="0" destOrd="0" presId="urn:microsoft.com/office/officeart/2005/8/layout/list1"/>
    <dgm:cxn modelId="{21282581-2FD3-429A-8DA8-8DB9470DE018}" type="presOf" srcId="{2EFEF992-2911-4D71-B2CF-D378B5F54D2F}" destId="{DE89757A-B431-49D7-A279-ECE61E79B903}" srcOrd="0" destOrd="1" presId="urn:microsoft.com/office/officeart/2005/8/layout/list1"/>
    <dgm:cxn modelId="{C4694183-D392-4670-9692-EA6170976DD0}" type="presOf" srcId="{D4BFC40C-6250-4549-80E6-D9D5630827B3}" destId="{DE89757A-B431-49D7-A279-ECE61E79B903}" srcOrd="0" destOrd="0" presId="urn:microsoft.com/office/officeart/2005/8/layout/list1"/>
    <dgm:cxn modelId="{A14C2789-A716-4BFA-ACFD-808BEB7128CD}" srcId="{45FE7DEE-271C-4C7C-AA39-133894C6D163}" destId="{D4BFC40C-6250-4549-80E6-D9D5630827B3}" srcOrd="0" destOrd="0" parTransId="{4C36FE00-14D9-4400-A710-9A6B61F8FB5E}" sibTransId="{35FA716D-EBA8-4BA7-9390-696C28EDFE77}"/>
    <dgm:cxn modelId="{B0CABD92-EA6B-42EF-941E-EE32B6C10CF1}" type="presOf" srcId="{611890AD-1FCF-443F-8E7C-D3929D1EE222}" destId="{020C8E2A-B253-435C-AEE4-7A15D65BB66E}" srcOrd="0" destOrd="0" presId="urn:microsoft.com/office/officeart/2005/8/layout/list1"/>
    <dgm:cxn modelId="{2890999D-B302-45DA-9CE7-7FC57B8F2E84}" srcId="{58D97A9F-3C02-4C73-B706-91EC5F3E4C7B}" destId="{85B551B1-4D9E-4B51-B248-0229F17E848C}" srcOrd="1" destOrd="0" parTransId="{48C57319-C250-4AE8-9C10-3C9A71250830}" sibTransId="{D1C2BBA1-8D8C-40A6-8A1F-68739286ACAC}"/>
    <dgm:cxn modelId="{FD0AD3AE-713E-4306-9580-98BD98E55B21}" type="presOf" srcId="{925E9606-C88D-41AB-B8B8-AEDAE3E40A73}" destId="{59DA2CEB-AE4B-4C75-8DA7-17F1B2967574}" srcOrd="1" destOrd="0" presId="urn:microsoft.com/office/officeart/2005/8/layout/list1"/>
    <dgm:cxn modelId="{31D8E0B7-3EFB-4E40-A694-2904A2335678}" type="presOf" srcId="{925E9606-C88D-41AB-B8B8-AEDAE3E40A73}" destId="{EB656F78-231D-4412-8838-3CB1F7B5A223}" srcOrd="0" destOrd="0" presId="urn:microsoft.com/office/officeart/2005/8/layout/list1"/>
    <dgm:cxn modelId="{94A622C4-0E2C-4015-AFBB-513E7F186BC5}" srcId="{58D97A9F-3C02-4C73-B706-91EC5F3E4C7B}" destId="{45FE7DEE-271C-4C7C-AA39-133894C6D163}" srcOrd="2" destOrd="0" parTransId="{2F337421-A115-401E-BDE4-A2B8BBF2492F}" sibTransId="{3EDB0A7F-AF31-4082-88B5-89FB27BB42F3}"/>
    <dgm:cxn modelId="{E6AF8FC8-3272-47D8-9F55-A82E4A759375}" type="presOf" srcId="{85B551B1-4D9E-4B51-B248-0229F17E848C}" destId="{AC272C5C-AEE4-4E06-A8A0-E75B44F4990D}" srcOrd="0" destOrd="0" presId="urn:microsoft.com/office/officeart/2005/8/layout/list1"/>
    <dgm:cxn modelId="{7B1FBBC8-BC9F-4CD7-BAB0-FF788DD48FB2}" srcId="{45FE7DEE-271C-4C7C-AA39-133894C6D163}" destId="{2EFEF992-2911-4D71-B2CF-D378B5F54D2F}" srcOrd="1" destOrd="0" parTransId="{64CE7E72-2E96-445C-A0B5-B39B6236CEE2}" sibTransId="{8CA74C84-D859-4B5B-99A6-E97335B1B392}"/>
    <dgm:cxn modelId="{78D5CDD1-B0F5-4C0C-885B-D5D5D4069290}" type="presOf" srcId="{796B4A84-8021-4CFD-85B7-FBF3B920F087}" destId="{FA0DB400-6ABF-49EE-BF9B-F66E1F04BE1A}" srcOrd="0" destOrd="1" presId="urn:microsoft.com/office/officeart/2005/8/layout/list1"/>
    <dgm:cxn modelId="{DF481CD6-399E-48AC-8341-3C4312883DC1}" srcId="{925E9606-C88D-41AB-B8B8-AEDAE3E40A73}" destId="{5B49C5B1-5AEC-4905-AE65-181039A8D63D}" srcOrd="0" destOrd="0" parTransId="{830DD74A-2CA0-4D1D-88E0-2985ABF0FD7D}" sibTransId="{8DB75778-D338-4987-A3E4-C95926894DDC}"/>
    <dgm:cxn modelId="{10A3A2DF-B795-4D7E-A942-EFE3DA84A20C}" type="presOf" srcId="{CC278ACD-135F-4E5B-997E-4317EE57B96E}" destId="{EFF92D00-FF00-473F-A044-ABEF8B4509DF}" srcOrd="0" destOrd="0" presId="urn:microsoft.com/office/officeart/2005/8/layout/list1"/>
    <dgm:cxn modelId="{EDA3F7E7-11C3-4206-838A-6F62235886A4}" type="presOf" srcId="{45FE7DEE-271C-4C7C-AA39-133894C6D163}" destId="{4E4DE8C0-E9C8-4DDB-85D1-1E5993D285CD}" srcOrd="0" destOrd="0" presId="urn:microsoft.com/office/officeart/2005/8/layout/list1"/>
    <dgm:cxn modelId="{400C0DF2-40A6-45DD-A95A-3D068D5258DF}" srcId="{85B551B1-4D9E-4B51-B248-0229F17E848C}" destId="{796B4A84-8021-4CFD-85B7-FBF3B920F087}" srcOrd="1" destOrd="0" parTransId="{C4332DDB-A39D-4868-AEEB-53495ED651BA}" sibTransId="{C7D176FD-9B35-46E2-83EA-8E5937E1D767}"/>
    <dgm:cxn modelId="{707552F2-8B86-4B25-ABA5-62A79E00E7D9}" type="presParOf" srcId="{EBB61090-CBD1-4FDA-AF6E-5BC88D3F039D}" destId="{3FBFCD64-0EAA-44EF-88B7-AABDF5C062CE}" srcOrd="0" destOrd="0" presId="urn:microsoft.com/office/officeart/2005/8/layout/list1"/>
    <dgm:cxn modelId="{24488310-1562-4C65-BB07-C11EFF8C79A9}" type="presParOf" srcId="{3FBFCD64-0EAA-44EF-88B7-AABDF5C062CE}" destId="{EFF92D00-FF00-473F-A044-ABEF8B4509DF}" srcOrd="0" destOrd="0" presId="urn:microsoft.com/office/officeart/2005/8/layout/list1"/>
    <dgm:cxn modelId="{5AFC47FF-2B9D-43DC-9D68-4465A8472FDD}" type="presParOf" srcId="{3FBFCD64-0EAA-44EF-88B7-AABDF5C062CE}" destId="{E14E86E3-372C-4F11-A246-D12517467EDC}" srcOrd="1" destOrd="0" presId="urn:microsoft.com/office/officeart/2005/8/layout/list1"/>
    <dgm:cxn modelId="{A2FF15D9-1D5E-4796-B044-4A5E60A17418}" type="presParOf" srcId="{EBB61090-CBD1-4FDA-AF6E-5BC88D3F039D}" destId="{D317242C-9EB3-43FC-B8E0-3D82C0A4E4C2}" srcOrd="1" destOrd="0" presId="urn:microsoft.com/office/officeart/2005/8/layout/list1"/>
    <dgm:cxn modelId="{006F6D06-9030-4835-8776-60963C6D252A}" type="presParOf" srcId="{EBB61090-CBD1-4FDA-AF6E-5BC88D3F039D}" destId="{020C8E2A-B253-435C-AEE4-7A15D65BB66E}" srcOrd="2" destOrd="0" presId="urn:microsoft.com/office/officeart/2005/8/layout/list1"/>
    <dgm:cxn modelId="{8A02C5C5-534D-449C-A931-001529DC37A6}" type="presParOf" srcId="{EBB61090-CBD1-4FDA-AF6E-5BC88D3F039D}" destId="{FD0A11C2-C25F-4FB8-AC0F-97D0D4C48F65}" srcOrd="3" destOrd="0" presId="urn:microsoft.com/office/officeart/2005/8/layout/list1"/>
    <dgm:cxn modelId="{8E845AFE-0A15-431F-954A-A590DB13D802}" type="presParOf" srcId="{EBB61090-CBD1-4FDA-AF6E-5BC88D3F039D}" destId="{5A90BB10-E237-4EBC-9384-17BBBB2FDD46}" srcOrd="4" destOrd="0" presId="urn:microsoft.com/office/officeart/2005/8/layout/list1"/>
    <dgm:cxn modelId="{3F3ABB15-50B6-42AD-BCAC-C5856064CD69}" type="presParOf" srcId="{5A90BB10-E237-4EBC-9384-17BBBB2FDD46}" destId="{AC272C5C-AEE4-4E06-A8A0-E75B44F4990D}" srcOrd="0" destOrd="0" presId="urn:microsoft.com/office/officeart/2005/8/layout/list1"/>
    <dgm:cxn modelId="{2355022D-1BAD-47AC-98BA-CBE8EE8EA976}" type="presParOf" srcId="{5A90BB10-E237-4EBC-9384-17BBBB2FDD46}" destId="{9D73046E-FF54-4110-8D8D-9B5DDC0FD325}" srcOrd="1" destOrd="0" presId="urn:microsoft.com/office/officeart/2005/8/layout/list1"/>
    <dgm:cxn modelId="{86E7DCCD-3914-450C-B3FA-46DE32401CAA}" type="presParOf" srcId="{EBB61090-CBD1-4FDA-AF6E-5BC88D3F039D}" destId="{AF6AF8D8-2E90-40C1-8CFB-E52BEE05E147}" srcOrd="5" destOrd="0" presId="urn:microsoft.com/office/officeart/2005/8/layout/list1"/>
    <dgm:cxn modelId="{E26608B4-B892-4082-938D-D5247F438EA1}" type="presParOf" srcId="{EBB61090-CBD1-4FDA-AF6E-5BC88D3F039D}" destId="{FA0DB400-6ABF-49EE-BF9B-F66E1F04BE1A}" srcOrd="6" destOrd="0" presId="urn:microsoft.com/office/officeart/2005/8/layout/list1"/>
    <dgm:cxn modelId="{7F206BAD-7FB3-4D14-B486-A06957B344E5}" type="presParOf" srcId="{EBB61090-CBD1-4FDA-AF6E-5BC88D3F039D}" destId="{DEFB9E98-F81F-4926-BE04-83C423544361}" srcOrd="7" destOrd="0" presId="urn:microsoft.com/office/officeart/2005/8/layout/list1"/>
    <dgm:cxn modelId="{599E484F-A001-401A-8522-2070CAF29BCC}" type="presParOf" srcId="{EBB61090-CBD1-4FDA-AF6E-5BC88D3F039D}" destId="{529E30B7-D491-410F-9F3D-A49EDCEC2410}" srcOrd="8" destOrd="0" presId="urn:microsoft.com/office/officeart/2005/8/layout/list1"/>
    <dgm:cxn modelId="{C83613EF-F921-4650-A6E5-584791E7A940}" type="presParOf" srcId="{529E30B7-D491-410F-9F3D-A49EDCEC2410}" destId="{4E4DE8C0-E9C8-4DDB-85D1-1E5993D285CD}" srcOrd="0" destOrd="0" presId="urn:microsoft.com/office/officeart/2005/8/layout/list1"/>
    <dgm:cxn modelId="{57F28140-DCD8-46D9-919F-C95CA81F1680}" type="presParOf" srcId="{529E30B7-D491-410F-9F3D-A49EDCEC2410}" destId="{D4EE076B-BBD7-4FCE-BE7E-7595A461F668}" srcOrd="1" destOrd="0" presId="urn:microsoft.com/office/officeart/2005/8/layout/list1"/>
    <dgm:cxn modelId="{61349559-025D-4D5D-AAB6-D5D33F699571}" type="presParOf" srcId="{EBB61090-CBD1-4FDA-AF6E-5BC88D3F039D}" destId="{52B91282-F478-4B8C-B057-19A4E7554E2A}" srcOrd="9" destOrd="0" presId="urn:microsoft.com/office/officeart/2005/8/layout/list1"/>
    <dgm:cxn modelId="{0C33293B-9659-4207-A269-C8D5C5B0E841}" type="presParOf" srcId="{EBB61090-CBD1-4FDA-AF6E-5BC88D3F039D}" destId="{DE89757A-B431-49D7-A279-ECE61E79B903}" srcOrd="10" destOrd="0" presId="urn:microsoft.com/office/officeart/2005/8/layout/list1"/>
    <dgm:cxn modelId="{0F77CEAC-F44E-48F7-8C7D-80CB05E1516B}" type="presParOf" srcId="{EBB61090-CBD1-4FDA-AF6E-5BC88D3F039D}" destId="{1587DE1F-2916-4A12-9FBE-E550F54EAE25}" srcOrd="11" destOrd="0" presId="urn:microsoft.com/office/officeart/2005/8/layout/list1"/>
    <dgm:cxn modelId="{98811A4E-1FAF-4494-9A44-F9579DEF483F}" type="presParOf" srcId="{EBB61090-CBD1-4FDA-AF6E-5BC88D3F039D}" destId="{73B89D83-414D-45D8-9B0B-63C5E86D83FC}" srcOrd="12" destOrd="0" presId="urn:microsoft.com/office/officeart/2005/8/layout/list1"/>
    <dgm:cxn modelId="{10B13243-88BE-4F0A-AFAB-F08B13056C44}" type="presParOf" srcId="{73B89D83-414D-45D8-9B0B-63C5E86D83FC}" destId="{EB656F78-231D-4412-8838-3CB1F7B5A223}" srcOrd="0" destOrd="0" presId="urn:microsoft.com/office/officeart/2005/8/layout/list1"/>
    <dgm:cxn modelId="{8F9395BD-80DE-4B6A-8072-758F58CDAEE0}" type="presParOf" srcId="{73B89D83-414D-45D8-9B0B-63C5E86D83FC}" destId="{59DA2CEB-AE4B-4C75-8DA7-17F1B2967574}" srcOrd="1" destOrd="0" presId="urn:microsoft.com/office/officeart/2005/8/layout/list1"/>
    <dgm:cxn modelId="{551F6156-18FE-4FF8-B073-69FB8DEE16A9}" type="presParOf" srcId="{EBB61090-CBD1-4FDA-AF6E-5BC88D3F039D}" destId="{4F0BDB51-A598-4B3C-B617-E3C1CBBB2948}" srcOrd="13" destOrd="0" presId="urn:microsoft.com/office/officeart/2005/8/layout/list1"/>
    <dgm:cxn modelId="{8572B5BC-25FA-4389-B346-D9C1EA81D7CB}" type="presParOf" srcId="{EBB61090-CBD1-4FDA-AF6E-5BC88D3F039D}" destId="{DE62350A-45BE-4BB4-8E85-1B8D2662960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8E2A-B253-435C-AEE4-7A15D65BB66E}">
      <dsp:nvSpPr>
        <dsp:cNvPr id="0" name=""/>
        <dsp:cNvSpPr/>
      </dsp:nvSpPr>
      <dsp:spPr>
        <a:xfrm>
          <a:off x="0" y="406672"/>
          <a:ext cx="6883352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225" tIns="229108" rIns="53422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Our model assessment relies on accuracy, precision, recall, F1 score, and ROC AUC to ensure a comprehensive evaluation.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Accuracy measures overall correctness, precision focuses on the reliability of positive predictions, recall assesses the model's ability to identify all relevant cases, F1 score provides a balance between precision and recall, and ROC AUC reflects performance across all classification thresholds.</a:t>
          </a:r>
          <a:endParaRPr lang="en-US" sz="1100" kern="1200"/>
        </a:p>
      </dsp:txBody>
      <dsp:txXfrm>
        <a:off x="0" y="406672"/>
        <a:ext cx="6883352" cy="1178100"/>
      </dsp:txXfrm>
    </dsp:sp>
    <dsp:sp modelId="{E14E86E3-372C-4F11-A246-D12517467EDC}">
      <dsp:nvSpPr>
        <dsp:cNvPr id="0" name=""/>
        <dsp:cNvSpPr/>
      </dsp:nvSpPr>
      <dsp:spPr>
        <a:xfrm>
          <a:off x="344167" y="244312"/>
          <a:ext cx="4818346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122" tIns="0" rIns="18212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Evaluation Metrics Explained</a:t>
          </a:r>
          <a:r>
            <a:rPr lang="en-US" sz="1100" b="0" i="0" kern="1200"/>
            <a:t>:</a:t>
          </a:r>
          <a:endParaRPr lang="en-US" sz="1100" kern="1200"/>
        </a:p>
      </dsp:txBody>
      <dsp:txXfrm>
        <a:off x="360019" y="260164"/>
        <a:ext cx="4786642" cy="293016"/>
      </dsp:txXfrm>
    </dsp:sp>
    <dsp:sp modelId="{FA0DB400-6ABF-49EE-BF9B-F66E1F04BE1A}">
      <dsp:nvSpPr>
        <dsp:cNvPr id="0" name=""/>
        <dsp:cNvSpPr/>
      </dsp:nvSpPr>
      <dsp:spPr>
        <a:xfrm>
          <a:off x="0" y="1806532"/>
          <a:ext cx="6883352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89819"/>
              <a:satOff val="4303"/>
              <a:lumOff val="35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225" tIns="229108" rIns="53422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False Positives (predicting satisfaction incorrectly): May lead to complacency in service improvement, risking future customer loyalty and revenue.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False Negatives (missing unsatisfied customers): Critical as it may result in loss of customers and tarnish brand reputation if not addressed promptly.</a:t>
          </a:r>
          <a:endParaRPr lang="en-US" sz="1100" kern="1200"/>
        </a:p>
      </dsp:txBody>
      <dsp:txXfrm>
        <a:off x="0" y="1806532"/>
        <a:ext cx="6883352" cy="1004850"/>
      </dsp:txXfrm>
    </dsp:sp>
    <dsp:sp modelId="{9D73046E-FF54-4110-8D8D-9B5DDC0FD325}">
      <dsp:nvSpPr>
        <dsp:cNvPr id="0" name=""/>
        <dsp:cNvSpPr/>
      </dsp:nvSpPr>
      <dsp:spPr>
        <a:xfrm>
          <a:off x="344167" y="1644172"/>
          <a:ext cx="4818346" cy="324720"/>
        </a:xfrm>
        <a:prstGeom prst="roundRect">
          <a:avLst/>
        </a:prstGeom>
        <a:solidFill>
          <a:schemeClr val="accent2">
            <a:hueOff val="989819"/>
            <a:satOff val="4303"/>
            <a:lumOff val="3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122" tIns="0" rIns="18212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Business Impact of Prediction Errors</a:t>
          </a:r>
          <a:r>
            <a:rPr lang="en-US" sz="1100" b="0" i="0" kern="1200"/>
            <a:t>:</a:t>
          </a:r>
          <a:endParaRPr lang="en-US" sz="1100" kern="1200"/>
        </a:p>
      </dsp:txBody>
      <dsp:txXfrm>
        <a:off x="360019" y="1660024"/>
        <a:ext cx="4786642" cy="293016"/>
      </dsp:txXfrm>
    </dsp:sp>
    <dsp:sp modelId="{DE89757A-B431-49D7-A279-ECE61E79B903}">
      <dsp:nvSpPr>
        <dsp:cNvPr id="0" name=""/>
        <dsp:cNvSpPr/>
      </dsp:nvSpPr>
      <dsp:spPr>
        <a:xfrm>
          <a:off x="0" y="3033142"/>
          <a:ext cx="6883352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79639"/>
              <a:satOff val="8606"/>
              <a:lumOff val="71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225" tIns="229108" rIns="53422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Our analysis incorporates potential financial losses from prediction errors, emphasizing models that minimize costly mistakes.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The chosen metrics facilitate a decision-making framework that prioritizes customer retention and satisfaction, integral to long-term profitability.</a:t>
          </a:r>
          <a:endParaRPr lang="en-US" sz="1100" kern="1200"/>
        </a:p>
      </dsp:txBody>
      <dsp:txXfrm>
        <a:off x="0" y="3033142"/>
        <a:ext cx="6883352" cy="1004850"/>
      </dsp:txXfrm>
    </dsp:sp>
    <dsp:sp modelId="{D4EE076B-BBD7-4FCE-BE7E-7595A461F668}">
      <dsp:nvSpPr>
        <dsp:cNvPr id="0" name=""/>
        <dsp:cNvSpPr/>
      </dsp:nvSpPr>
      <dsp:spPr>
        <a:xfrm>
          <a:off x="344167" y="2870782"/>
          <a:ext cx="4818346" cy="324720"/>
        </a:xfrm>
        <a:prstGeom prst="roundRect">
          <a:avLst/>
        </a:prstGeom>
        <a:solidFill>
          <a:schemeClr val="accent2">
            <a:hueOff val="1979639"/>
            <a:satOff val="8606"/>
            <a:lumOff val="7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122" tIns="0" rIns="18212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Financial Implications of Model Choices</a:t>
          </a:r>
          <a:r>
            <a:rPr lang="en-US" sz="1100" b="0" i="0" kern="1200"/>
            <a:t>:</a:t>
          </a:r>
          <a:endParaRPr lang="en-US" sz="1100" kern="1200"/>
        </a:p>
      </dsp:txBody>
      <dsp:txXfrm>
        <a:off x="360019" y="2886634"/>
        <a:ext cx="4786642" cy="293016"/>
      </dsp:txXfrm>
    </dsp:sp>
    <dsp:sp modelId="{DE62350A-45BE-4BB4-8E85-1B8D26629607}">
      <dsp:nvSpPr>
        <dsp:cNvPr id="0" name=""/>
        <dsp:cNvSpPr/>
      </dsp:nvSpPr>
      <dsp:spPr>
        <a:xfrm>
          <a:off x="0" y="4259752"/>
          <a:ext cx="6883352" cy="1004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969458"/>
              <a:satOff val="12909"/>
              <a:lumOff val="10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225" tIns="229108" rIns="53422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We recommend the Random Forest model, which offers a compelling balance between prediction accuracy, processing speed, and associated costs.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Random Forest strikes a balance between accuracy, speed, and cost, making it an optimal choice for our business needs.</a:t>
          </a:r>
          <a:endParaRPr lang="en-US" sz="1100" kern="1200" dirty="0"/>
        </a:p>
      </dsp:txBody>
      <dsp:txXfrm>
        <a:off x="0" y="4259752"/>
        <a:ext cx="6883352" cy="1004850"/>
      </dsp:txXfrm>
    </dsp:sp>
    <dsp:sp modelId="{59DA2CEB-AE4B-4C75-8DA7-17F1B2967574}">
      <dsp:nvSpPr>
        <dsp:cNvPr id="0" name=""/>
        <dsp:cNvSpPr/>
      </dsp:nvSpPr>
      <dsp:spPr>
        <a:xfrm>
          <a:off x="344167" y="4097392"/>
          <a:ext cx="4818346" cy="324720"/>
        </a:xfrm>
        <a:prstGeom prst="roundRect">
          <a:avLst/>
        </a:prstGeom>
        <a:solidFill>
          <a:schemeClr val="accent2">
            <a:hueOff val="2969458"/>
            <a:satOff val="12909"/>
            <a:lumOff val="10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122" tIns="0" rIns="18212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Recommendation for Model Adoption</a:t>
          </a:r>
          <a:r>
            <a:rPr lang="en-US" sz="1100" b="0" i="0" kern="1200"/>
            <a:t>:</a:t>
          </a:r>
          <a:endParaRPr lang="en-US" sz="1100" kern="1200"/>
        </a:p>
      </dsp:txBody>
      <dsp:txXfrm>
        <a:off x="360019" y="4113244"/>
        <a:ext cx="4786642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4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70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8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dyumna-yes/Optimizing-Airline-Customer-Satisfac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Hand placing stars">
            <a:extLst>
              <a:ext uri="{FF2B5EF4-FFF2-40B4-BE49-F238E27FC236}">
                <a16:creationId xmlns:a16="http://schemas.microsoft.com/office/drawing/2014/main" id="{DC8FF34C-CBB0-EE03-77F6-A29F8B134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09" r="-1" b="-1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FEFAF1-3F3B-0A5F-8805-069D9488B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33" y="686020"/>
            <a:ext cx="8630138" cy="27429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Enhancing Customer Satisfaction through Advanced Classification Models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19C5E-64B8-F210-A7E0-945FD7D5C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33" y="3602038"/>
            <a:ext cx="8630138" cy="2569942"/>
          </a:xfrm>
        </p:spPr>
        <p:txBody>
          <a:bodyPr>
            <a:normAutofit fontScale="92500" lnSpcReduction="10000"/>
          </a:bodyPr>
          <a:lstStyle/>
          <a:p>
            <a:r>
              <a:rPr lang="en-IN" sz="1700" dirty="0">
                <a:solidFill>
                  <a:srgbClr val="FFFFFF"/>
                </a:solidFill>
              </a:rPr>
              <a:t>Subtitle: Data Mining Assignment - Group Presentation</a:t>
            </a:r>
          </a:p>
          <a:p>
            <a:r>
              <a:rPr lang="en-IN" sz="1700" dirty="0">
                <a:solidFill>
                  <a:srgbClr val="FFFFFF"/>
                </a:solidFill>
              </a:rPr>
              <a:t>Group Members: </a:t>
            </a:r>
          </a:p>
          <a:p>
            <a:r>
              <a:rPr lang="en-IN" sz="1700" dirty="0">
                <a:solidFill>
                  <a:srgbClr val="FFFFFF"/>
                </a:solidFill>
              </a:rPr>
              <a:t>Advika kavya Parlakoti-20003401</a:t>
            </a:r>
          </a:p>
          <a:p>
            <a:r>
              <a:rPr lang="en-IN" sz="1700" dirty="0">
                <a:solidFill>
                  <a:srgbClr val="FFFFFF"/>
                </a:solidFill>
              </a:rPr>
              <a:t>Pradyumna Shivanandaiah-20006386</a:t>
            </a:r>
          </a:p>
          <a:p>
            <a:r>
              <a:rPr lang="en-IN" sz="1700" dirty="0">
                <a:solidFill>
                  <a:srgbClr val="FFFFFF"/>
                </a:solidFill>
              </a:rPr>
              <a:t>Satya Kishore Reddy Duvvi-10639744</a:t>
            </a:r>
          </a:p>
          <a:p>
            <a:r>
              <a:rPr lang="en-IN" sz="1700" dirty="0">
                <a:solidFill>
                  <a:srgbClr val="FFFFFF"/>
                </a:solidFill>
              </a:rPr>
              <a:t>Date: November 3, 2023</a:t>
            </a:r>
          </a:p>
          <a:p>
            <a:r>
              <a:rPr lang="en-IN" sz="1700" dirty="0">
                <a:solidFill>
                  <a:srgbClr val="FFFFFF"/>
                </a:solidFill>
              </a:rPr>
              <a:t>Course: Data Mining - B9BA103</a:t>
            </a:r>
          </a:p>
          <a:p>
            <a:r>
              <a:rPr lang="en-IN" sz="1700" dirty="0">
                <a:solidFill>
                  <a:srgbClr val="FFFFFF"/>
                </a:solidFill>
              </a:rPr>
              <a:t>Source Code: </a:t>
            </a:r>
            <a:r>
              <a:rPr lang="en-IN" sz="1700" dirty="0">
                <a:solidFill>
                  <a:srgbClr val="FFFFFF"/>
                </a:solidFill>
                <a:hlinkClick r:id="rId3"/>
              </a:rPr>
              <a:t>https://github.com/Pradyumna-yes/Optimizing-Airline-Customer-Satisfaction</a:t>
            </a:r>
            <a:endParaRPr lang="en-IN" sz="1700" dirty="0">
              <a:solidFill>
                <a:srgbClr val="0070C0"/>
              </a:solidFill>
            </a:endParaRPr>
          </a:p>
          <a:p>
            <a:endParaRPr lang="en-IN" sz="1700" dirty="0">
              <a:solidFill>
                <a:srgbClr val="FFFFFF"/>
              </a:solidFill>
            </a:endParaRPr>
          </a:p>
          <a:p>
            <a:endParaRPr lang="en-IN" sz="1700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pic>
        <p:nvPicPr>
          <p:cNvPr id="7" name="Picture 6" descr="A logo with blue text and sun&#10;&#10;Description automatically generated">
            <a:extLst>
              <a:ext uri="{FF2B5EF4-FFF2-40B4-BE49-F238E27FC236}">
                <a16:creationId xmlns:a16="http://schemas.microsoft.com/office/drawing/2014/main" id="{48381E42-0295-D8D8-F014-4681F67A9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70" y="-98390"/>
            <a:ext cx="1457026" cy="10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3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5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19755-CF92-EFBC-F445-EF888E21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722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D029D64-BBDD-43FA-92CF-C6BF5151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6F732-8B1C-194B-3CDD-A76B110E7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2363"/>
            <a:ext cx="47882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>
                <a:solidFill>
                  <a:srgbClr val="FFFFFF"/>
                </a:solidFill>
                <a:effectLst/>
              </a:rPr>
              <a:t>Thank You &amp; Questions</a:t>
            </a:r>
            <a:br>
              <a:rPr lang="en-US" sz="3800" b="0" i="0">
                <a:solidFill>
                  <a:srgbClr val="FFFFFF"/>
                </a:solidFill>
                <a:effectLst/>
              </a:rPr>
            </a:br>
            <a:br>
              <a:rPr lang="en-US" sz="3800">
                <a:solidFill>
                  <a:srgbClr val="FFFFFF"/>
                </a:solidFill>
              </a:rPr>
            </a:br>
            <a:endParaRPr lang="en-US" sz="3800">
              <a:solidFill>
                <a:srgbClr val="FFFFFF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A010B0-A5DE-4DFD-BBB1-9EDEE8CDC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FA77C6-9C21-431A-B940-204336569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Graphic 9">
              <a:extLst>
                <a:ext uri="{FF2B5EF4-FFF2-40B4-BE49-F238E27FC236}">
                  <a16:creationId xmlns:a16="http://schemas.microsoft.com/office/drawing/2014/main" id="{E918F86E-B643-4836-AF37-1073CD08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542022D-DC97-4C44-B015-9B3376196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8DC4D37-F593-4E99-8A42-D21D444FB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58" name="Graphic 9">
              <a:extLst>
                <a:ext uri="{FF2B5EF4-FFF2-40B4-BE49-F238E27FC236}">
                  <a16:creationId xmlns:a16="http://schemas.microsoft.com/office/drawing/2014/main" id="{BE23B32A-AE34-4068-9D96-4D94023C7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9" name="Graphic 9">
              <a:extLst>
                <a:ext uri="{FF2B5EF4-FFF2-40B4-BE49-F238E27FC236}">
                  <a16:creationId xmlns:a16="http://schemas.microsoft.com/office/drawing/2014/main" id="{27459E57-6D6D-46CA-8006-2E6E0C70E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739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8" name="Rectangle 107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8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08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88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89" name="Color Fill">
            <a:extLst>
              <a:ext uri="{FF2B5EF4-FFF2-40B4-BE49-F238E27FC236}">
                <a16:creationId xmlns:a16="http://schemas.microsoft.com/office/drawing/2014/main" id="{BA44E6CA-03F3-47EA-A9F3-5C0674E2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7EE36A67-006F-476F-9635-DC6B386EE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4625" y="685620"/>
            <a:ext cx="5444327" cy="6049020"/>
            <a:chOff x="6744625" y="685620"/>
            <a:chExt cx="5444327" cy="6049020"/>
          </a:xfrm>
        </p:grpSpPr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D09EE09B-0433-4F4A-B864-D895D8BAE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7132" y="6155147"/>
              <a:ext cx="227139" cy="227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Graphic 9">
              <a:extLst>
                <a:ext uri="{FF2B5EF4-FFF2-40B4-BE49-F238E27FC236}">
                  <a16:creationId xmlns:a16="http://schemas.microsoft.com/office/drawing/2014/main" id="{50531F8D-2903-44C8-A854-DDCFFC34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4625" y="967196"/>
              <a:ext cx="2116766" cy="2116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Graphic 18">
              <a:extLst>
                <a:ext uri="{FF2B5EF4-FFF2-40B4-BE49-F238E27FC236}">
                  <a16:creationId xmlns:a16="http://schemas.microsoft.com/office/drawing/2014/main" id="{95661429-E56F-4057-B25B-914DB7F87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9618226" y="3599573"/>
              <a:ext cx="2057060" cy="313506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07D6490B-F4AE-4A13-BB54-35274AB3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6262" y="685620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D0FA281D-945D-4639-8F12-BC2D20C49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1219177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9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496BE-E598-B79E-4610-E414CE30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5895581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i="0">
                <a:effectLst/>
              </a:rPr>
              <a:t>Introduction to Business Problem</a:t>
            </a:r>
            <a:br>
              <a:rPr lang="en-US" sz="2400" b="1" i="0">
                <a:effectLst/>
              </a:rPr>
            </a:br>
            <a:r>
              <a:rPr lang="en-US" sz="2400" b="0" i="0">
                <a:effectLst/>
              </a:rPr>
              <a:t>Maximizing Airline Customer Satisfaction</a:t>
            </a:r>
            <a:br>
              <a:rPr lang="en-US" sz="2400" b="1" i="0">
                <a:effectLst/>
              </a:rPr>
            </a:br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B7D78C-8A80-DF03-1E9A-B2213EBBEFEC}"/>
              </a:ext>
            </a:extLst>
          </p:cNvPr>
          <p:cNvSpPr txBox="1">
            <a:spLocks/>
          </p:cNvSpPr>
          <p:nvPr/>
        </p:nvSpPr>
        <p:spPr>
          <a:xfrm>
            <a:off x="457200" y="2096713"/>
            <a:ext cx="5895581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latin typeface="+mn-lt"/>
                <a:ea typeface="+mn-ea"/>
                <a:cs typeface="+mn-cs"/>
              </a:rPr>
              <a:t>Challenge</a:t>
            </a:r>
            <a:r>
              <a:rPr lang="en-US" sz="1700">
                <a:latin typeface="+mn-lt"/>
                <a:ea typeface="+mn-ea"/>
                <a:cs typeface="+mn-cs"/>
              </a:rPr>
              <a:t>: In the competitive airline industry, customer satisfaction is a key differentiator that drives loyalty and revenue.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latin typeface="+mn-lt"/>
                <a:ea typeface="+mn-ea"/>
                <a:cs typeface="+mn-cs"/>
              </a:rPr>
              <a:t>Objective: </a:t>
            </a:r>
            <a:r>
              <a:rPr lang="en-US" sz="1700">
                <a:latin typeface="+mn-lt"/>
                <a:ea typeface="+mn-ea"/>
                <a:cs typeface="+mn-cs"/>
              </a:rPr>
              <a:t>To leverage data mining techniques to predict customer satisfaction levels and uncover factors that influence positive experiences.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latin typeface="+mn-lt"/>
                <a:ea typeface="+mn-ea"/>
                <a:cs typeface="+mn-cs"/>
              </a:rPr>
              <a:t>Dataset Insight: </a:t>
            </a:r>
            <a:r>
              <a:rPr lang="en-US" sz="1700">
                <a:latin typeface="+mn-lt"/>
                <a:ea typeface="+mn-ea"/>
                <a:cs typeface="+mn-cs"/>
              </a:rPr>
              <a:t>Utilized a dataset with over 100k+ samples, encompassing features such as age, gender, customer type, travel class, flight distance, and service ratings.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latin typeface="+mn-lt"/>
                <a:ea typeface="+mn-ea"/>
                <a:cs typeface="+mn-cs"/>
              </a:rPr>
              <a:t>Goal: </a:t>
            </a:r>
            <a:r>
              <a:rPr lang="en-US" sz="1700">
                <a:latin typeface="+mn-lt"/>
                <a:ea typeface="+mn-ea"/>
                <a:cs typeface="+mn-cs"/>
              </a:rPr>
              <a:t>The ultimate goal is to build a robust classification model that can accurately classify customers as 'satisfied' or 'neutral/dissatisfied', enabling the airline to tailor services and improve overall customer experience.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8CC11-A380-2648-A91A-68A62F24F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048316" y="1135173"/>
            <a:ext cx="4748792" cy="4748792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864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5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9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61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7C710-C696-D068-4547-323A33E2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sz="3400"/>
              <a:t>Data Quality in Context of Business Objectives</a:t>
            </a:r>
            <a:endParaRPr lang="en-IN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5B083-D085-762B-5AC1-8B9C6574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Söhne"/>
              </a:rPr>
              <a:t>Data Integrity: </a:t>
            </a:r>
            <a:r>
              <a:rPr lang="en-US" sz="1700" i="0" dirty="0">
                <a:effectLst/>
                <a:latin typeface="Söhne"/>
              </a:rPr>
              <a:t>Over 100K entries with 10+ variables, prepped for predictive modeling.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Söhne"/>
              </a:rPr>
              <a:t>Missing Values: </a:t>
            </a:r>
            <a:r>
              <a:rPr lang="en-US" sz="1700" i="0" dirty="0">
                <a:effectLst/>
                <a:latin typeface="Söhne"/>
              </a:rPr>
              <a:t>Mean imputation applied to numerical fields to maintain dataset completeness.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Söhne"/>
              </a:rPr>
              <a:t>Categorical Encoding</a:t>
            </a:r>
            <a:r>
              <a:rPr lang="en-US" sz="1700" i="0" dirty="0">
                <a:effectLst/>
                <a:latin typeface="Söhne"/>
              </a:rPr>
              <a:t>: Conversion of categorical to numerical to facilitate model ingestion.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Söhne"/>
              </a:rPr>
              <a:t>Feature Standardization</a:t>
            </a:r>
            <a:r>
              <a:rPr lang="en-US" sz="1700" i="0" dirty="0">
                <a:effectLst/>
                <a:latin typeface="Söhne"/>
              </a:rPr>
              <a:t>: Standardized numerical features to neutralize scale biases.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Söhne"/>
              </a:rPr>
              <a:t>Relevance to Business Problem: </a:t>
            </a:r>
            <a:r>
              <a:rPr lang="en-US" sz="1700" i="0" dirty="0">
                <a:effectLst/>
                <a:latin typeface="Söhne"/>
              </a:rPr>
              <a:t>Dataset features selected to directly influence customer satisfaction prediction.</a:t>
            </a:r>
          </a:p>
          <a:p>
            <a:endParaRPr lang="en-IN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91FA1-D423-7B1E-BC8F-7C0E8887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501" y="295275"/>
            <a:ext cx="3697049" cy="3065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48E73-CD70-B7C7-7734-B7692134D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5" y="3333561"/>
            <a:ext cx="3866675" cy="3524439"/>
          </a:xfrm>
          <a:prstGeom prst="rect">
            <a:avLst/>
          </a:prstGeom>
        </p:spPr>
      </p:pic>
      <p:pic>
        <p:nvPicPr>
          <p:cNvPr id="9" name="Picture 8" descr="A logo with blue text and sun&#10;&#10;Description automatically generated">
            <a:extLst>
              <a:ext uri="{FF2B5EF4-FFF2-40B4-BE49-F238E27FC236}">
                <a16:creationId xmlns:a16="http://schemas.microsoft.com/office/drawing/2014/main" id="{B479B72C-1B34-5EA2-9856-27DC8AA3B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70" y="-98390"/>
            <a:ext cx="1457026" cy="10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03029-41DD-36CA-2650-9208A372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 anchor="t">
            <a:normAutofit/>
          </a:bodyPr>
          <a:lstStyle/>
          <a:p>
            <a:r>
              <a:rPr lang="en-IN" dirty="0"/>
              <a:t>Model Performance Evaluation Criteria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0EB6BA-1B4F-BB63-F5F9-28B86E0AEF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493458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logo with blue text and sun&#10;&#10;Description automatically generated">
            <a:extLst>
              <a:ext uri="{FF2B5EF4-FFF2-40B4-BE49-F238E27FC236}">
                <a16:creationId xmlns:a16="http://schemas.microsoft.com/office/drawing/2014/main" id="{CD289EFB-EA85-5E52-23EE-453BD558A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70" y="-98390"/>
            <a:ext cx="1457026" cy="10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7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79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181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66D15-E31C-C1C5-7A09-A888F8B3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sz="3400" b="0" i="0">
                <a:effectLst/>
                <a:latin typeface="Söhne"/>
              </a:rPr>
              <a:t>Comparative Analysis of Model Performances</a:t>
            </a:r>
            <a:endParaRPr lang="en-IN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80C70-A70F-40A6-5398-FF139728D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2084515"/>
            <a:ext cx="5094464" cy="4080065"/>
          </a:xfrm>
        </p:spPr>
        <p:txBody>
          <a:bodyPr>
            <a:noAutofit/>
          </a:bodyPr>
          <a:lstStyle/>
          <a:p>
            <a:r>
              <a:rPr lang="en-IN" sz="1200" dirty="0"/>
              <a:t>Model Overview:</a:t>
            </a:r>
            <a:br>
              <a:rPr lang="en-IN" sz="1200" dirty="0"/>
            </a:br>
            <a:r>
              <a:rPr lang="en-IN" sz="1200" dirty="0"/>
              <a:t>Evaluated models: Logistic Regression (LR), Random Forest (RF), Support Vector Machine (SVM), AdaBoost, and </a:t>
            </a:r>
            <a:r>
              <a:rPr lang="en-IN" sz="1200" dirty="0" err="1"/>
              <a:t>XGBoost</a:t>
            </a:r>
            <a:r>
              <a:rPr lang="en-IN" sz="1200" dirty="0"/>
              <a:t>.</a:t>
            </a:r>
            <a:br>
              <a:rPr lang="en-IN" sz="1200" dirty="0"/>
            </a:br>
            <a:r>
              <a:rPr lang="en-IN" sz="1200" dirty="0"/>
              <a:t>Objective: Select the optimal model for predicting airline customer satisfaction.</a:t>
            </a:r>
          </a:p>
          <a:p>
            <a:r>
              <a:rPr lang="en-IN" sz="1200" dirty="0"/>
              <a:t>Performance Metrics Summary:</a:t>
            </a:r>
            <a:br>
              <a:rPr lang="en-IN" sz="1200" dirty="0"/>
            </a:br>
            <a:r>
              <a:rPr lang="en-IN" sz="1200" dirty="0"/>
              <a:t>Metrics include Accuracy, Precision, Recall, F1 Score, ROC AUC and CM</a:t>
            </a:r>
            <a:br>
              <a:rPr lang="en-IN" sz="1200" dirty="0"/>
            </a:br>
            <a:r>
              <a:rPr lang="en-IN" sz="1200" dirty="0"/>
              <a:t>These metrics provide a holistic view of model performance.</a:t>
            </a:r>
          </a:p>
          <a:p>
            <a:r>
              <a:rPr lang="en-IN" sz="1200" dirty="0"/>
              <a:t>Numerical Performance Comparison:</a:t>
            </a:r>
            <a:br>
              <a:rPr lang="en-IN" sz="1200" dirty="0"/>
            </a:br>
            <a:r>
              <a:rPr lang="en-IN" sz="1100" dirty="0"/>
              <a:t>Logistic Regression: </a:t>
            </a:r>
            <a:r>
              <a:rPr lang="en-IN" sz="1100" dirty="0" err="1"/>
              <a:t>Acc</a:t>
            </a:r>
            <a:r>
              <a:rPr lang="en-IN" sz="1100" dirty="0"/>
              <a:t>: 87%, </a:t>
            </a:r>
            <a:r>
              <a:rPr lang="en-IN" sz="1100" dirty="0" err="1"/>
              <a:t>Prec</a:t>
            </a:r>
            <a:r>
              <a:rPr lang="en-IN" sz="1100" dirty="0"/>
              <a:t>: 87%, Recall: 87%, F1: 87%, ROC AUC: 93%</a:t>
            </a:r>
            <a:br>
              <a:rPr lang="en-IN" sz="1100" dirty="0"/>
            </a:br>
            <a:r>
              <a:rPr lang="en-IN" sz="1100" dirty="0"/>
              <a:t>Random Forest: </a:t>
            </a:r>
            <a:r>
              <a:rPr lang="en-IN" sz="1100" dirty="0" err="1"/>
              <a:t>Acc</a:t>
            </a:r>
            <a:r>
              <a:rPr lang="en-IN" sz="1100" dirty="0"/>
              <a:t>: 96%, </a:t>
            </a:r>
            <a:r>
              <a:rPr lang="en-IN" sz="1100" dirty="0" err="1"/>
              <a:t>Prec</a:t>
            </a:r>
            <a:r>
              <a:rPr lang="en-IN" sz="1100" dirty="0"/>
              <a:t>: 96%, Recall: 96%, F1: 96%, ROC AUC: 99%</a:t>
            </a:r>
            <a:br>
              <a:rPr lang="en-IN" sz="1100" dirty="0"/>
            </a:br>
            <a:r>
              <a:rPr lang="en-IN" sz="1100" dirty="0"/>
              <a:t>AdaBoost: </a:t>
            </a:r>
            <a:r>
              <a:rPr lang="en-IN" sz="1100" dirty="0" err="1"/>
              <a:t>Acc</a:t>
            </a:r>
            <a:r>
              <a:rPr lang="en-IN" sz="1100" dirty="0"/>
              <a:t>: 93%, </a:t>
            </a:r>
            <a:r>
              <a:rPr lang="en-IN" sz="1100" dirty="0" err="1"/>
              <a:t>Prec</a:t>
            </a:r>
            <a:r>
              <a:rPr lang="en-IN" sz="1100" dirty="0"/>
              <a:t>: 93%, Recall: 93%, F1: 93%, ROC AUC: 98%</a:t>
            </a:r>
            <a:br>
              <a:rPr lang="en-IN" sz="1100" dirty="0"/>
            </a:br>
            <a:r>
              <a:rPr lang="en-IN" sz="1100" dirty="0" err="1"/>
              <a:t>XGBoost</a:t>
            </a:r>
            <a:r>
              <a:rPr lang="en-IN" sz="1100" dirty="0"/>
              <a:t>: </a:t>
            </a:r>
            <a:r>
              <a:rPr lang="en-IN" sz="1100" dirty="0" err="1"/>
              <a:t>Acc</a:t>
            </a:r>
            <a:r>
              <a:rPr lang="en-IN" sz="1100" dirty="0"/>
              <a:t>: 96%, </a:t>
            </a:r>
            <a:r>
              <a:rPr lang="en-IN" sz="1100" dirty="0" err="1"/>
              <a:t>Prec</a:t>
            </a:r>
            <a:r>
              <a:rPr lang="en-IN" sz="1100" dirty="0"/>
              <a:t>: 96%, Recall: 96%, F1: 96%, ROC AUC: 99%</a:t>
            </a:r>
            <a:br>
              <a:rPr lang="en-IN" sz="1100" dirty="0"/>
            </a:br>
            <a:r>
              <a:rPr lang="en-IN" sz="1100" dirty="0"/>
              <a:t>SVC: </a:t>
            </a:r>
            <a:r>
              <a:rPr lang="en-IN" sz="1100" dirty="0" err="1"/>
              <a:t>Acc</a:t>
            </a:r>
            <a:r>
              <a:rPr lang="en-IN" sz="1100" dirty="0"/>
              <a:t>: 92%, </a:t>
            </a:r>
            <a:r>
              <a:rPr lang="en-IN" sz="1100" dirty="0" err="1"/>
              <a:t>Prec</a:t>
            </a:r>
            <a:r>
              <a:rPr lang="en-IN" sz="1100" dirty="0"/>
              <a:t>: 92%, Recall: 91%, F1: 92%, ROC AUC: 97%</a:t>
            </a:r>
          </a:p>
          <a:p>
            <a:r>
              <a:rPr lang="en-IN" sz="1200" dirty="0"/>
              <a:t>Trade-offs &amp; Selection:</a:t>
            </a:r>
            <a:br>
              <a:rPr lang="en-IN" sz="1200" dirty="0"/>
            </a:br>
            <a:r>
              <a:rPr lang="en-IN" sz="1200" dirty="0"/>
              <a:t>LR is less complex, providing ease of interpretation but lower performance.</a:t>
            </a:r>
            <a:br>
              <a:rPr lang="en-IN" sz="1200" dirty="0"/>
            </a:br>
            <a:r>
              <a:rPr lang="en-IN" sz="1200" dirty="0"/>
              <a:t>SVM offer high precision but require complex tuning.</a:t>
            </a:r>
            <a:br>
              <a:rPr lang="en-IN" sz="1200" dirty="0"/>
            </a:br>
            <a:r>
              <a:rPr lang="en-IN" sz="1200" dirty="0"/>
              <a:t>AdaBoost is less sensitive to overfitting but may be affected by noisy data.</a:t>
            </a:r>
            <a:br>
              <a:rPr lang="en-IN" sz="1200" dirty="0"/>
            </a:br>
            <a:r>
              <a:rPr lang="en-IN" sz="1200" dirty="0" err="1"/>
              <a:t>XGBoost</a:t>
            </a:r>
            <a:r>
              <a:rPr lang="en-IN" sz="1200" dirty="0"/>
              <a:t> &amp; RF offers the highest performance across all metrics, indicating its superior predictive power but based on the real-life matrix we are going ahead with RF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9D30D-9B38-3FA1-64B0-26D60B9D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482" y="5762069"/>
            <a:ext cx="2941575" cy="823031"/>
          </a:xfrm>
          <a:prstGeom prst="rect">
            <a:avLst/>
          </a:prstGeom>
        </p:spPr>
      </p:pic>
      <p:pic>
        <p:nvPicPr>
          <p:cNvPr id="7" name="Picture 6" descr="A logo with blue text and sun&#10;&#10;Description automatically generated">
            <a:extLst>
              <a:ext uri="{FF2B5EF4-FFF2-40B4-BE49-F238E27FC236}">
                <a16:creationId xmlns:a16="http://schemas.microsoft.com/office/drawing/2014/main" id="{042EE22F-FA0F-4221-463D-BA765CDC5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70" y="-98390"/>
            <a:ext cx="1457026" cy="103956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1A435EF-F9EB-C825-E6C6-FC1377235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73" y="1696719"/>
            <a:ext cx="6341466" cy="314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2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7" name="Rectangle 317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7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81" name="Group 318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182" name="Oval 318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18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318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190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92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94" name="Graphic 9">
            <a:extLst>
              <a:ext uri="{FF2B5EF4-FFF2-40B4-BE49-F238E27FC236}">
                <a16:creationId xmlns:a16="http://schemas.microsoft.com/office/drawing/2014/main" id="{9AE91068-8D52-43E3-A1E0-97902B7C8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1249" y="7815"/>
            <a:ext cx="6905281" cy="6840072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196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3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5D5A3-91B8-C34C-E028-B41D9E2D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4" y="7815"/>
            <a:ext cx="4510217" cy="23716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Model Comparison Matrix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DE4C80F-4B9A-2547-4443-BAA64B11D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8183" y="-37649"/>
            <a:ext cx="5395654" cy="34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98AB1BD-B21D-0D52-A32E-41BD6B3D8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8552" y="3561890"/>
            <a:ext cx="5409623" cy="32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210BFCB-6FDF-5618-24BC-90644B3E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579" y="2407594"/>
            <a:ext cx="6197278" cy="351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82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05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1C12850C-EF14-4106-A11F-48C4BA40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31143" y="0"/>
            <a:ext cx="9960857" cy="6836857"/>
            <a:chOff x="2189580" y="0"/>
            <a:chExt cx="9960857" cy="6836857"/>
          </a:xfrm>
        </p:grpSpPr>
        <p:sp>
          <p:nvSpPr>
            <p:cNvPr id="4108" name="Graphic 9">
              <a:extLst>
                <a:ext uri="{FF2B5EF4-FFF2-40B4-BE49-F238E27FC236}">
                  <a16:creationId xmlns:a16="http://schemas.microsoft.com/office/drawing/2014/main" id="{1D73543B-AFB9-417A-B636-13EFA6B58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5718" y="1723281"/>
              <a:ext cx="5113576" cy="511357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9" name="Graphic 18">
              <a:extLst>
                <a:ext uri="{FF2B5EF4-FFF2-40B4-BE49-F238E27FC236}">
                  <a16:creationId xmlns:a16="http://schemas.microsoft.com/office/drawing/2014/main" id="{7706CBA2-68DA-4EEA-8553-1E2DEA3A7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007460">
              <a:off x="8912226" y="21507"/>
              <a:ext cx="958174" cy="146030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359CEB65-181C-4A08-84C1-900DD539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46265" y="1054209"/>
              <a:ext cx="296462" cy="2964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BD739CE8-0044-4E29-A3E2-4A660BD2E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0326" y="0"/>
              <a:ext cx="1610111" cy="2327087"/>
            </a:xfrm>
            <a:custGeom>
              <a:avLst/>
              <a:gdLst>
                <a:gd name="connsiteX0" fmla="*/ 0 w 1610111"/>
                <a:gd name="connsiteY0" fmla="*/ 0 h 2327087"/>
                <a:gd name="connsiteX1" fmla="*/ 1610111 w 1610111"/>
                <a:gd name="connsiteY1" fmla="*/ 0 h 2327087"/>
                <a:gd name="connsiteX2" fmla="*/ 1610111 w 1610111"/>
                <a:gd name="connsiteY2" fmla="*/ 2324325 h 2327087"/>
                <a:gd name="connsiteX3" fmla="*/ 1606169 w 1610111"/>
                <a:gd name="connsiteY3" fmla="*/ 2327087 h 2327087"/>
                <a:gd name="connsiteX4" fmla="*/ 8368 w 1610111"/>
                <a:gd name="connsiteY4" fmla="*/ 116098 h 232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11" h="2327087">
                  <a:moveTo>
                    <a:pt x="0" y="0"/>
                  </a:moveTo>
                  <a:lnTo>
                    <a:pt x="1610111" y="0"/>
                  </a:lnTo>
                  <a:lnTo>
                    <a:pt x="1610111" y="2324325"/>
                  </a:lnTo>
                  <a:lnTo>
                    <a:pt x="1606169" y="2327087"/>
                  </a:lnTo>
                  <a:cubicBezTo>
                    <a:pt x="1606169" y="2327087"/>
                    <a:pt x="185901" y="1357961"/>
                    <a:pt x="8368" y="116098"/>
                  </a:cubicBezTo>
                  <a:close/>
                </a:path>
              </a:pathLst>
            </a:custGeom>
            <a:blipFill dpi="0" rotWithShape="1">
              <a:blip r:embed="rId2">
                <a:alphaModFix amt="6000"/>
              </a:blip>
              <a:srcRect/>
              <a:tile tx="0" ty="0" sx="100000" sy="100000" flip="none" algn="tl"/>
            </a:blip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BF589D34-480E-4EBD-B77D-955465FEB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9580" y="0"/>
              <a:ext cx="4776075" cy="1569643"/>
            </a:xfrm>
            <a:custGeom>
              <a:avLst/>
              <a:gdLst>
                <a:gd name="connsiteX0" fmla="*/ 0 w 4776075"/>
                <a:gd name="connsiteY0" fmla="*/ 0 h 1569643"/>
                <a:gd name="connsiteX1" fmla="*/ 4776075 w 4776075"/>
                <a:gd name="connsiteY1" fmla="*/ 0 h 1569643"/>
                <a:gd name="connsiteX2" fmla="*/ 4776075 w 4776075"/>
                <a:gd name="connsiteY2" fmla="*/ 1569643 h 1569643"/>
                <a:gd name="connsiteX3" fmla="*/ 2319291 w 4776075"/>
                <a:gd name="connsiteY3" fmla="*/ 1569643 h 1569643"/>
                <a:gd name="connsiteX4" fmla="*/ 48913 w 4776075"/>
                <a:gd name="connsiteY4" fmla="*/ 128022 h 156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6075" h="1569643">
                  <a:moveTo>
                    <a:pt x="0" y="0"/>
                  </a:moveTo>
                  <a:lnTo>
                    <a:pt x="4776075" y="0"/>
                  </a:lnTo>
                  <a:lnTo>
                    <a:pt x="4776075" y="1569643"/>
                  </a:lnTo>
                  <a:lnTo>
                    <a:pt x="2319291" y="1569643"/>
                  </a:lnTo>
                  <a:cubicBezTo>
                    <a:pt x="1298654" y="1569643"/>
                    <a:pt x="422966" y="975207"/>
                    <a:pt x="48913" y="128022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114" name="Texture">
            <a:extLst>
              <a:ext uri="{FF2B5EF4-FFF2-40B4-BE49-F238E27FC236}">
                <a16:creationId xmlns:a16="http://schemas.microsoft.com/office/drawing/2014/main" id="{E81A6D98-2A79-43ED-9D02-D6826F621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BA1D5-6AAA-04AA-0F96-E4CB8C42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7847"/>
            <a:ext cx="5905500" cy="1212723"/>
          </a:xfrm>
        </p:spPr>
        <p:txBody>
          <a:bodyPr anchor="b">
            <a:normAutofit fontScale="90000"/>
          </a:bodyPr>
          <a:lstStyle/>
          <a:p>
            <a:r>
              <a:rPr lang="en-US" b="1" i="0" dirty="0">
                <a:effectLst/>
                <a:latin typeface="Söhne"/>
              </a:rPr>
              <a:t>Business Impact of Model Performance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AB6A4-D26B-87F4-B55F-89EC42E57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73" y="1660570"/>
            <a:ext cx="6723660" cy="38875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b="1" i="0" dirty="0">
                <a:effectLst/>
                <a:latin typeface="Söhne"/>
              </a:rPr>
              <a:t>Cost Assumptions: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Söhne"/>
              </a:rPr>
              <a:t>False Positives (FP): Incorrect predictions result in misallocated resources, costing approximately $100 per incident.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Söhne"/>
              </a:rPr>
              <a:t>False Negatives (FN): Failure to accurately predict positive outcomes leads to missed opportunities or additional costs, estimated at $150 per incident.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Söhne"/>
              </a:rPr>
              <a:t>True Positives (TP): Correctly identifying positive cases has a significant benefit, valued at $200 per incident.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Söhne"/>
              </a:rPr>
              <a:t>True Negatives (TN): Accurately identifying negative cases helps avoid unnecessary actions, saving about $50 per incident</a:t>
            </a:r>
            <a:r>
              <a:rPr lang="en-US" sz="1000" b="1" i="0" dirty="0">
                <a:effectLst/>
                <a:latin typeface="Söhne"/>
              </a:rPr>
              <a:t>. </a:t>
            </a:r>
            <a:endParaRPr lang="en-US" sz="1000" b="0" i="0" dirty="0">
              <a:effectLst/>
              <a:latin typeface="Söhne"/>
            </a:endParaRPr>
          </a:p>
          <a:p>
            <a:pPr marL="0" indent="0">
              <a:buNone/>
            </a:pPr>
            <a:r>
              <a:rPr lang="en-IN" sz="1000" b="1" dirty="0">
                <a:latin typeface="Söhne"/>
              </a:rPr>
              <a:t>Financial Impact Breakdown:</a:t>
            </a:r>
          </a:p>
          <a:p>
            <a:r>
              <a:rPr lang="en-US" sz="1000" b="1" i="0" dirty="0">
                <a:effectLst/>
                <a:latin typeface="Söhne"/>
              </a:rPr>
              <a:t>False Positives:</a:t>
            </a:r>
            <a:r>
              <a:rPr lang="en-US" sz="1000" i="0" dirty="0">
                <a:effectLst/>
                <a:latin typeface="Söhne"/>
              </a:rPr>
              <a:t> For instance, 256 instances in the Random Forest model would cost 256 instances × $100 = $25,600.</a:t>
            </a:r>
          </a:p>
          <a:p>
            <a:r>
              <a:rPr lang="en-US" sz="1000" b="1" i="0" dirty="0">
                <a:effectLst/>
                <a:latin typeface="Söhne"/>
              </a:rPr>
              <a:t>False Negatives:</a:t>
            </a:r>
            <a:r>
              <a:rPr lang="en-US" sz="1000" i="0" dirty="0">
                <a:effectLst/>
                <a:latin typeface="Söhne"/>
              </a:rPr>
              <a:t> Similarly, 516 false negatives in the Random Forest model would cost 516 instances × $150 = $77,400.</a:t>
            </a:r>
          </a:p>
          <a:p>
            <a:r>
              <a:rPr lang="en-US" sz="1000" b="1" i="0" dirty="0">
                <a:effectLst/>
                <a:latin typeface="Söhne"/>
              </a:rPr>
              <a:t>True Positives:</a:t>
            </a:r>
            <a:r>
              <a:rPr lang="en-US" sz="1000" i="0" dirty="0">
                <a:effectLst/>
                <a:latin typeface="Söhne"/>
              </a:rPr>
              <a:t> The benefit from 8,552 true positives in the Random Forest model is estimated at 8,552 instances × $200 = $1,710,400.</a:t>
            </a:r>
          </a:p>
          <a:p>
            <a:r>
              <a:rPr lang="en-US" sz="1000" b="1" i="0" dirty="0">
                <a:effectLst/>
                <a:latin typeface="Söhne"/>
              </a:rPr>
              <a:t>True Negatives:</a:t>
            </a:r>
            <a:r>
              <a:rPr lang="en-US" sz="1000" i="0" dirty="0">
                <a:effectLst/>
                <a:latin typeface="Söhne"/>
              </a:rPr>
              <a:t> The savings from 11,457 true negatives in the Random Forest model are 11,457 instances × $50 = $572,850.</a:t>
            </a:r>
            <a:endParaRPr lang="en-IN" sz="1000" i="0" dirty="0">
              <a:effectLst/>
              <a:latin typeface="Söhne"/>
            </a:endParaRPr>
          </a:p>
          <a:p>
            <a:pPr marL="0" indent="0">
              <a:buNone/>
            </a:pPr>
            <a:r>
              <a:rPr lang="en-IN" sz="1000" b="1" i="0" dirty="0">
                <a:effectLst/>
                <a:latin typeface="Söhne"/>
              </a:rPr>
              <a:t>Total Expected Financial Impact:</a:t>
            </a:r>
          </a:p>
          <a:p>
            <a:r>
              <a:rPr lang="en-US" sz="1000" b="0" i="0" dirty="0">
                <a:effectLst/>
                <a:latin typeface="Söhne"/>
              </a:rPr>
              <a:t>The model's total cost due to inaccuracies: $25,600 (FP) + $77,400 (FN) = $103,000.</a:t>
            </a:r>
          </a:p>
          <a:p>
            <a:r>
              <a:rPr lang="en-US" sz="1000" b="0" i="0" dirty="0">
                <a:effectLst/>
                <a:latin typeface="Söhne"/>
              </a:rPr>
              <a:t>Total potential savings and benefits from TP and TN: $1,710,400 (TP benefit) + $572,850 (TN savings) = $2,283,250.</a:t>
            </a:r>
          </a:p>
          <a:p>
            <a:pPr marL="0" indent="0">
              <a:buNone/>
            </a:pPr>
            <a:r>
              <a:rPr lang="en-IN" sz="1000" b="1" i="0" dirty="0">
                <a:effectLst/>
                <a:latin typeface="Söhne"/>
              </a:rPr>
              <a:t>Conclusion</a:t>
            </a:r>
          </a:p>
          <a:p>
            <a:r>
              <a:rPr lang="en-US" sz="1000" b="0" i="0" dirty="0">
                <a:effectLst/>
                <a:latin typeface="Söhne"/>
              </a:rPr>
              <a:t>The Random Forest model demonstrates superior financial performance in the cost-benefit analysis, outperforming other models with a net benefit of $2,180,250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EC1420-FA58-951E-A0F9-61D6E77A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6672" y="2325079"/>
            <a:ext cx="3680272" cy="373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0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BA44E6CA-03F3-47EA-A9F3-5C0674E2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E36A67-006F-476F-9635-DC6B386EE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4625" y="685620"/>
            <a:ext cx="5444327" cy="6049020"/>
            <a:chOff x="6744625" y="685620"/>
            <a:chExt cx="5444327" cy="60490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9EE09B-0433-4F4A-B864-D895D8BAE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7132" y="6155147"/>
              <a:ext cx="227139" cy="227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50531F8D-2903-44C8-A854-DDCFFC34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4625" y="967196"/>
              <a:ext cx="2116766" cy="2116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8">
              <a:extLst>
                <a:ext uri="{FF2B5EF4-FFF2-40B4-BE49-F238E27FC236}">
                  <a16:creationId xmlns:a16="http://schemas.microsoft.com/office/drawing/2014/main" id="{95661429-E56F-4057-B25B-914DB7F87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9618226" y="3599573"/>
              <a:ext cx="2057060" cy="313506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D6490B-F4AE-4A13-BB54-35274AB3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6262" y="685620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0FA281D-945D-4639-8F12-BC2D20C49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1219177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B72F0-6C02-C87E-1E5B-28BDD67D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5895581" cy="1325563"/>
          </a:xfrm>
        </p:spPr>
        <p:txBody>
          <a:bodyPr>
            <a:normAutofit/>
          </a:bodyPr>
          <a:lstStyle/>
          <a:p>
            <a:r>
              <a:rPr lang="en-US" sz="3700" b="1" i="0">
                <a:effectLst/>
                <a:latin typeface="Söhne"/>
              </a:rPr>
              <a:t>Interpretation of the Random Forest Performance</a:t>
            </a:r>
            <a:endParaRPr lang="en-IN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BD7B-1D80-8B49-1C6A-05E534E0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6300665" cy="4453377"/>
          </a:xfrm>
        </p:spPr>
        <p:txBody>
          <a:bodyPr>
            <a:noAutofit/>
          </a:bodyPr>
          <a:lstStyle/>
          <a:p>
            <a:r>
              <a:rPr lang="en-US" sz="1300" b="0" i="0" dirty="0">
                <a:effectLst/>
                <a:latin typeface="Söhne"/>
              </a:rPr>
              <a:t>High Accuracy (96%): Ensures precise identification of customer satisfaction levels, crucial for effective customer service strategies in airlines.</a:t>
            </a:r>
          </a:p>
          <a:p>
            <a:r>
              <a:rPr lang="en-US" sz="1300" b="0" i="0" dirty="0">
                <a:effectLst/>
                <a:latin typeface="Söhne"/>
              </a:rPr>
              <a:t>Exceptional Precision (96%): Guarantees accurate predictions of customer satisfaction, minimizing misinterpretations and improving resource allocation for service enhancements.</a:t>
            </a:r>
          </a:p>
          <a:p>
            <a:r>
              <a:rPr lang="en-US" sz="1300" b="0" i="0" dirty="0">
                <a:effectLst/>
                <a:latin typeface="Söhne"/>
              </a:rPr>
              <a:t>Outstanding Recall (96%): Enables effective recognition and retention of satisfied customers, vital for maintaining loyalty and positive brand image.</a:t>
            </a:r>
          </a:p>
          <a:p>
            <a:r>
              <a:rPr lang="en-US" sz="1300" b="0" i="0" dirty="0">
                <a:effectLst/>
                <a:latin typeface="Söhne"/>
              </a:rPr>
              <a:t>ROC AUC of 0.99: Demonstrates the model's superior ability to distinguish between satisfied and dissatisfied customers, ensuring reliable predictions for important decisions.</a:t>
            </a:r>
          </a:p>
          <a:p>
            <a:r>
              <a:rPr lang="en-US" sz="1300" b="0" i="0" dirty="0">
                <a:effectLst/>
                <a:latin typeface="Söhne"/>
              </a:rPr>
              <a:t>Industry Application: The model's precision aids in enhancing service quality, managing brand reputation, and boosting customer loyalty in airlines through better understanding of satisfaction drivers.</a:t>
            </a:r>
          </a:p>
          <a:p>
            <a:r>
              <a:rPr lang="en-US" sz="1300" b="0" i="0" dirty="0">
                <a:effectLst/>
                <a:latin typeface="Söhne"/>
              </a:rPr>
              <a:t>Strategic Decision-Making: Provides insights for personalized customer engagement, service improvement, and data-driven decisions, leading to greater customer retention and revenue.</a:t>
            </a:r>
          </a:p>
          <a:p>
            <a:r>
              <a:rPr lang="en-US" sz="1300" b="0" i="0" dirty="0">
                <a:effectLst/>
                <a:latin typeface="Söhne"/>
              </a:rPr>
              <a:t>Competitive Advantage: Offers airlines a significant edge by enabling rapid adaptation to customer needs, market trend anticipation, and overall experience enhancement</a:t>
            </a:r>
          </a:p>
        </p:txBody>
      </p:sp>
      <p:pic>
        <p:nvPicPr>
          <p:cNvPr id="6" name="Picture 5" descr="A computer screen with a diagram of a plane and various information&#10;&#10;Description automatically generated with medium confidence">
            <a:extLst>
              <a:ext uri="{FF2B5EF4-FFF2-40B4-BE49-F238E27FC236}">
                <a16:creationId xmlns:a16="http://schemas.microsoft.com/office/drawing/2014/main" id="{C46D7B69-D084-C089-235C-C21EE9E77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316" y="1135173"/>
            <a:ext cx="4748792" cy="4748792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</p:spPr>
      </p:pic>
      <p:pic>
        <p:nvPicPr>
          <p:cNvPr id="7" name="Picture 6" descr="A logo with blue text and sun&#10;&#10;Description automatically generated">
            <a:extLst>
              <a:ext uri="{FF2B5EF4-FFF2-40B4-BE49-F238E27FC236}">
                <a16:creationId xmlns:a16="http://schemas.microsoft.com/office/drawing/2014/main" id="{282EED34-BC34-91B1-E674-EAE0BB89A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70" y="-98390"/>
            <a:ext cx="1457026" cy="10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9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9EEC-47B7-8864-CD14-009E6F8F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87B8-5992-233D-0D8A-EADDB4546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Given the model's robust performance, the following recommendations are proposed: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Implementation for Customer Feedback Analysis: Integrate the RM model into the customer feedback processing pipeline to accurately identify and address customer satisfaction issues.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Resource Allocation: Utilize the model's predictions to effectively allocate resources towards customers most likely to be dissatisfied, thereby potentially reducing customer churn.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Further Model Tuning: Continue to refine the model by exploring additional hyperparameter tuning, feature engineering, or even ensemble methods to further improve the recall for satisfied customers.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Business Process Adjustments: Adjust business processes based on insights gained from model predictions to enhance overall customer satisfaction and loyalty, which are crucial for long-term business success.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Cost-Benefit Analysis: Conduct a comprehensive cost-benefit analysis periodically to ensure the model continues to provide value and adjust strategies accordingly.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By following these recommendations, the business is expected to enhance its customer satisfaction levels, reduce potential revenue losses from dissatisfied customers, and ultimately, drive a more data-informed customer relationship management strategy.</a:t>
            </a:r>
          </a:p>
          <a:p>
            <a:endParaRPr lang="en-IN" b="1" dirty="0"/>
          </a:p>
        </p:txBody>
      </p:sp>
      <p:pic>
        <p:nvPicPr>
          <p:cNvPr id="4" name="Picture 3" descr="A logo with blue text and sun&#10;&#10;Description automatically generated">
            <a:extLst>
              <a:ext uri="{FF2B5EF4-FFF2-40B4-BE49-F238E27FC236}">
                <a16:creationId xmlns:a16="http://schemas.microsoft.com/office/drawing/2014/main" id="{E37B9420-413D-A773-2E97-CA1529E06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70" y="-98390"/>
            <a:ext cx="1457026" cy="10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2886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LightSeed_2SEEDS">
      <a:dk1>
        <a:srgbClr val="000000"/>
      </a:dk1>
      <a:lt1>
        <a:srgbClr val="FFFFFF"/>
      </a:lt1>
      <a:dk2>
        <a:srgbClr val="243641"/>
      </a:dk2>
      <a:lt2>
        <a:srgbClr val="E8E4E2"/>
      </a:lt2>
      <a:accent1>
        <a:srgbClr val="7AA4BE"/>
      </a:accent1>
      <a:accent2>
        <a:srgbClr val="7BAAA9"/>
      </a:accent2>
      <a:accent3>
        <a:srgbClr val="929DCA"/>
      </a:accent3>
      <a:accent4>
        <a:srgbClr val="BE7A7C"/>
      </a:accent4>
      <a:accent5>
        <a:srgbClr val="C19A80"/>
      </a:accent5>
      <a:accent6>
        <a:srgbClr val="ADA16F"/>
      </a:accent6>
      <a:hlink>
        <a:srgbClr val="A6775A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1387</Words>
  <Application>Microsoft Office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 Nova</vt:lpstr>
      <vt:lpstr>Söhne</vt:lpstr>
      <vt:lpstr>TropicVTI</vt:lpstr>
      <vt:lpstr>Enhancing Customer Satisfaction through Advanced Classification Models</vt:lpstr>
      <vt:lpstr>Introduction to Business Problem Maximizing Airline Customer Satisfaction </vt:lpstr>
      <vt:lpstr>Data Quality in Context of Business Objectives</vt:lpstr>
      <vt:lpstr>Model Performance Evaluation Criteria</vt:lpstr>
      <vt:lpstr>Comparative Analysis of Model Performances</vt:lpstr>
      <vt:lpstr>Model Comparison Matrix </vt:lpstr>
      <vt:lpstr>Business Impact of Model Performance</vt:lpstr>
      <vt:lpstr>Interpretation of the Random Forest Performance</vt:lpstr>
      <vt:lpstr>Recommendations</vt:lpstr>
      <vt:lpstr>Thank You &amp; Questions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Customer Satisfaction through Advanced Classification Models</dc:title>
  <dc:creator>Pradyumna S</dc:creator>
  <cp:lastModifiedBy>Pradyumna S</cp:lastModifiedBy>
  <cp:revision>55</cp:revision>
  <dcterms:created xsi:type="dcterms:W3CDTF">2023-11-03T23:32:52Z</dcterms:created>
  <dcterms:modified xsi:type="dcterms:W3CDTF">2023-11-17T03:01:19Z</dcterms:modified>
</cp:coreProperties>
</file>